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1" r:id="rId6"/>
    <p:sldId id="260" r:id="rId7"/>
    <p:sldId id="266" r:id="rId8"/>
    <p:sldId id="262" r:id="rId9"/>
    <p:sldId id="270" r:id="rId10"/>
    <p:sldId id="263" r:id="rId11"/>
    <p:sldId id="264" r:id="rId12"/>
    <p:sldId id="265" r:id="rId13"/>
    <p:sldId id="267"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BB302F-D1CC-481B-9AB9-162E7D95CFFA}" v="8" dt="2023-01-02T17:47:27.3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8" autoAdjust="0"/>
    <p:restoredTop sz="67337" autoAdjust="0"/>
  </p:normalViewPr>
  <p:slideViewPr>
    <p:cSldViewPr snapToGrid="0">
      <p:cViewPr varScale="1">
        <p:scale>
          <a:sx n="49" d="100"/>
          <a:sy n="49" d="100"/>
        </p:scale>
        <p:origin x="1423" y="2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 Rabb" userId="3edf06299a4717ec" providerId="LiveId" clId="{96BB302F-D1CC-481B-9AB9-162E7D95CFFA}"/>
    <pc:docChg chg="undo custSel addSld modSld">
      <pc:chgData name="Kal Rabb" userId="3edf06299a4717ec" providerId="LiveId" clId="{96BB302F-D1CC-481B-9AB9-162E7D95CFFA}" dt="2023-01-05T14:51:44.566" v="3825" actId="13822"/>
      <pc:docMkLst>
        <pc:docMk/>
      </pc:docMkLst>
      <pc:sldChg chg="modSp mod">
        <pc:chgData name="Kal Rabb" userId="3edf06299a4717ec" providerId="LiveId" clId="{96BB302F-D1CC-481B-9AB9-162E7D95CFFA}" dt="2023-01-02T14:25:53.305" v="33"/>
        <pc:sldMkLst>
          <pc:docMk/>
          <pc:sldMk cId="3799182320" sldId="256"/>
        </pc:sldMkLst>
        <pc:spChg chg="mod">
          <ac:chgData name="Kal Rabb" userId="3edf06299a4717ec" providerId="LiveId" clId="{96BB302F-D1CC-481B-9AB9-162E7D95CFFA}" dt="2023-01-02T14:25:53.305" v="33"/>
          <ac:spMkLst>
            <pc:docMk/>
            <pc:sldMk cId="3799182320" sldId="256"/>
            <ac:spMk id="2" creationId="{D3F08DE3-9995-5814-19CF-F052A366512D}"/>
          </ac:spMkLst>
        </pc:spChg>
        <pc:spChg chg="mod">
          <ac:chgData name="Kal Rabb" userId="3edf06299a4717ec" providerId="LiveId" clId="{96BB302F-D1CC-481B-9AB9-162E7D95CFFA}" dt="2023-01-02T14:25:53.305" v="33"/>
          <ac:spMkLst>
            <pc:docMk/>
            <pc:sldMk cId="3799182320" sldId="256"/>
            <ac:spMk id="3" creationId="{1DC6DB39-655D-7C46-8CD8-F2FED37746D3}"/>
          </ac:spMkLst>
        </pc:spChg>
      </pc:sldChg>
      <pc:sldChg chg="modSp new mod">
        <pc:chgData name="Kal Rabb" userId="3edf06299a4717ec" providerId="LiveId" clId="{96BB302F-D1CC-481B-9AB9-162E7D95CFFA}" dt="2023-01-02T14:27:29.777" v="68" actId="27636"/>
        <pc:sldMkLst>
          <pc:docMk/>
          <pc:sldMk cId="3098283213" sldId="257"/>
        </pc:sldMkLst>
        <pc:spChg chg="mod">
          <ac:chgData name="Kal Rabb" userId="3edf06299a4717ec" providerId="LiveId" clId="{96BB302F-D1CC-481B-9AB9-162E7D95CFFA}" dt="2023-01-02T14:26:11.114" v="62" actId="20577"/>
          <ac:spMkLst>
            <pc:docMk/>
            <pc:sldMk cId="3098283213" sldId="257"/>
            <ac:spMk id="2" creationId="{F69BB870-4C21-CC52-90B6-9DA3D86A0C50}"/>
          </ac:spMkLst>
        </pc:spChg>
        <pc:spChg chg="mod">
          <ac:chgData name="Kal Rabb" userId="3edf06299a4717ec" providerId="LiveId" clId="{96BB302F-D1CC-481B-9AB9-162E7D95CFFA}" dt="2023-01-02T14:27:29.777" v="68" actId="27636"/>
          <ac:spMkLst>
            <pc:docMk/>
            <pc:sldMk cId="3098283213" sldId="257"/>
            <ac:spMk id="3" creationId="{9749E313-F8F6-5635-6839-EC76DEAB4C0A}"/>
          </ac:spMkLst>
        </pc:spChg>
      </pc:sldChg>
      <pc:sldChg chg="modSp new mod">
        <pc:chgData name="Kal Rabb" userId="3edf06299a4717ec" providerId="LiveId" clId="{96BB302F-D1CC-481B-9AB9-162E7D95CFFA}" dt="2023-01-02T17:29:44.479" v="504" actId="313"/>
        <pc:sldMkLst>
          <pc:docMk/>
          <pc:sldMk cId="3814435137" sldId="258"/>
        </pc:sldMkLst>
        <pc:spChg chg="mod">
          <ac:chgData name="Kal Rabb" userId="3edf06299a4717ec" providerId="LiveId" clId="{96BB302F-D1CC-481B-9AB9-162E7D95CFFA}" dt="2023-01-02T17:26:32.808" v="77" actId="20577"/>
          <ac:spMkLst>
            <pc:docMk/>
            <pc:sldMk cId="3814435137" sldId="258"/>
            <ac:spMk id="2" creationId="{27298846-B5B2-1681-3F94-7CCB9369BF2A}"/>
          </ac:spMkLst>
        </pc:spChg>
        <pc:spChg chg="mod">
          <ac:chgData name="Kal Rabb" userId="3edf06299a4717ec" providerId="LiveId" clId="{96BB302F-D1CC-481B-9AB9-162E7D95CFFA}" dt="2023-01-02T17:29:44.479" v="504" actId="313"/>
          <ac:spMkLst>
            <pc:docMk/>
            <pc:sldMk cId="3814435137" sldId="258"/>
            <ac:spMk id="3" creationId="{271CDE4A-9FC8-7780-0FDB-237F0A2D0444}"/>
          </ac:spMkLst>
        </pc:spChg>
      </pc:sldChg>
      <pc:sldChg chg="addSp delSp modSp new mod">
        <pc:chgData name="Kal Rabb" userId="3edf06299a4717ec" providerId="LiveId" clId="{96BB302F-D1CC-481B-9AB9-162E7D95CFFA}" dt="2023-01-02T17:33:42.875" v="707" actId="27636"/>
        <pc:sldMkLst>
          <pc:docMk/>
          <pc:sldMk cId="1320057746" sldId="259"/>
        </pc:sldMkLst>
        <pc:spChg chg="mod">
          <ac:chgData name="Kal Rabb" userId="3edf06299a4717ec" providerId="LiveId" clId="{96BB302F-D1CC-481B-9AB9-162E7D95CFFA}" dt="2023-01-02T17:30:21.435" v="512"/>
          <ac:spMkLst>
            <pc:docMk/>
            <pc:sldMk cId="1320057746" sldId="259"/>
            <ac:spMk id="2" creationId="{AE261F14-D133-1E0D-C135-F3CC9AC130DB}"/>
          </ac:spMkLst>
        </pc:spChg>
        <pc:spChg chg="add del mod">
          <ac:chgData name="Kal Rabb" userId="3edf06299a4717ec" providerId="LiveId" clId="{96BB302F-D1CC-481B-9AB9-162E7D95CFFA}" dt="2023-01-02T17:33:42.875" v="707" actId="27636"/>
          <ac:spMkLst>
            <pc:docMk/>
            <pc:sldMk cId="1320057746" sldId="259"/>
            <ac:spMk id="3" creationId="{D23D625D-344D-7A94-F629-4026C7C12484}"/>
          </ac:spMkLst>
        </pc:spChg>
        <pc:spChg chg="add del mod">
          <ac:chgData name="Kal Rabb" userId="3edf06299a4717ec" providerId="LiveId" clId="{96BB302F-D1CC-481B-9AB9-162E7D95CFFA}" dt="2023-01-02T17:30:03.156" v="507"/>
          <ac:spMkLst>
            <pc:docMk/>
            <pc:sldMk cId="1320057746" sldId="259"/>
            <ac:spMk id="4" creationId="{76AA5580-6BE1-B573-1BBE-F83E35B2D0D7}"/>
          </ac:spMkLst>
        </pc:spChg>
      </pc:sldChg>
      <pc:sldChg chg="modSp new mod">
        <pc:chgData name="Kal Rabb" userId="3edf06299a4717ec" providerId="LiveId" clId="{96BB302F-D1CC-481B-9AB9-162E7D95CFFA}" dt="2023-01-02T17:43:13.391" v="1296" actId="20577"/>
        <pc:sldMkLst>
          <pc:docMk/>
          <pc:sldMk cId="536026473" sldId="260"/>
        </pc:sldMkLst>
        <pc:spChg chg="mod">
          <ac:chgData name="Kal Rabb" userId="3edf06299a4717ec" providerId="LiveId" clId="{96BB302F-D1CC-481B-9AB9-162E7D95CFFA}" dt="2023-01-02T17:35:45.015" v="936" actId="20577"/>
          <ac:spMkLst>
            <pc:docMk/>
            <pc:sldMk cId="536026473" sldId="260"/>
            <ac:spMk id="2" creationId="{901B02C2-6751-B079-77B2-4DAEBDCAD0E2}"/>
          </ac:spMkLst>
        </pc:spChg>
        <pc:spChg chg="mod">
          <ac:chgData name="Kal Rabb" userId="3edf06299a4717ec" providerId="LiveId" clId="{96BB302F-D1CC-481B-9AB9-162E7D95CFFA}" dt="2023-01-02T17:43:13.391" v="1296" actId="20577"/>
          <ac:spMkLst>
            <pc:docMk/>
            <pc:sldMk cId="536026473" sldId="260"/>
            <ac:spMk id="3" creationId="{6074BB8B-7607-D3B7-EB15-E5819AFC26FB}"/>
          </ac:spMkLst>
        </pc:spChg>
      </pc:sldChg>
      <pc:sldChg chg="modSp new mod">
        <pc:chgData name="Kal Rabb" userId="3edf06299a4717ec" providerId="LiveId" clId="{96BB302F-D1CC-481B-9AB9-162E7D95CFFA}" dt="2023-01-02T17:39:15.443" v="1192" actId="20577"/>
        <pc:sldMkLst>
          <pc:docMk/>
          <pc:sldMk cId="2209145228" sldId="261"/>
        </pc:sldMkLst>
        <pc:spChg chg="mod">
          <ac:chgData name="Kal Rabb" userId="3edf06299a4717ec" providerId="LiveId" clId="{96BB302F-D1CC-481B-9AB9-162E7D95CFFA}" dt="2023-01-02T17:38:10.968" v="1093" actId="20577"/>
          <ac:spMkLst>
            <pc:docMk/>
            <pc:sldMk cId="2209145228" sldId="261"/>
            <ac:spMk id="2" creationId="{0AE963BB-F0F9-C3D3-A95B-56BF10E7D8B9}"/>
          </ac:spMkLst>
        </pc:spChg>
        <pc:spChg chg="mod">
          <ac:chgData name="Kal Rabb" userId="3edf06299a4717ec" providerId="LiveId" clId="{96BB302F-D1CC-481B-9AB9-162E7D95CFFA}" dt="2023-01-02T17:39:15.443" v="1192" actId="20577"/>
          <ac:spMkLst>
            <pc:docMk/>
            <pc:sldMk cId="2209145228" sldId="261"/>
            <ac:spMk id="3" creationId="{3D3E127F-286E-F475-86F1-A2B72425F812}"/>
          </ac:spMkLst>
        </pc:spChg>
      </pc:sldChg>
      <pc:sldChg chg="addSp modSp new mod modClrScheme modAnim chgLayout">
        <pc:chgData name="Kal Rabb" userId="3edf06299a4717ec" providerId="LiveId" clId="{96BB302F-D1CC-481B-9AB9-162E7D95CFFA}" dt="2023-01-02T17:47:27.371" v="1754"/>
        <pc:sldMkLst>
          <pc:docMk/>
          <pc:sldMk cId="3825548639" sldId="262"/>
        </pc:sldMkLst>
        <pc:spChg chg="mod ord">
          <ac:chgData name="Kal Rabb" userId="3edf06299a4717ec" providerId="LiveId" clId="{96BB302F-D1CC-481B-9AB9-162E7D95CFFA}" dt="2023-01-02T17:45:51.045" v="1625" actId="700"/>
          <ac:spMkLst>
            <pc:docMk/>
            <pc:sldMk cId="3825548639" sldId="262"/>
            <ac:spMk id="2" creationId="{BA739A37-B5B5-4C22-AF32-3B41D9614738}"/>
          </ac:spMkLst>
        </pc:spChg>
        <pc:spChg chg="mod ord">
          <ac:chgData name="Kal Rabb" userId="3edf06299a4717ec" providerId="LiveId" clId="{96BB302F-D1CC-481B-9AB9-162E7D95CFFA}" dt="2023-01-02T17:47:04.736" v="1752" actId="20577"/>
          <ac:spMkLst>
            <pc:docMk/>
            <pc:sldMk cId="3825548639" sldId="262"/>
            <ac:spMk id="3" creationId="{CB46569A-FEF3-C72F-88AF-D24B6CEB9761}"/>
          </ac:spMkLst>
        </pc:spChg>
        <pc:spChg chg="add mod ord">
          <ac:chgData name="Kal Rabb" userId="3edf06299a4717ec" providerId="LiveId" clId="{96BB302F-D1CC-481B-9AB9-162E7D95CFFA}" dt="2023-01-02T17:46:14.298" v="1648" actId="20577"/>
          <ac:spMkLst>
            <pc:docMk/>
            <pc:sldMk cId="3825548639" sldId="262"/>
            <ac:spMk id="4" creationId="{ECCB6D67-0503-C5A2-9F82-31684308332D}"/>
          </ac:spMkLst>
        </pc:spChg>
      </pc:sldChg>
      <pc:sldChg chg="addSp delSp modSp new mod modClrScheme chgLayout">
        <pc:chgData name="Kal Rabb" userId="3edf06299a4717ec" providerId="LiveId" clId="{96BB302F-D1CC-481B-9AB9-162E7D95CFFA}" dt="2023-01-02T17:49:18.263" v="1880"/>
        <pc:sldMkLst>
          <pc:docMk/>
          <pc:sldMk cId="2434457469" sldId="263"/>
        </pc:sldMkLst>
        <pc:spChg chg="del mod ord">
          <ac:chgData name="Kal Rabb" userId="3edf06299a4717ec" providerId="LiveId" clId="{96BB302F-D1CC-481B-9AB9-162E7D95CFFA}" dt="2023-01-02T17:47:41.998" v="1756" actId="700"/>
          <ac:spMkLst>
            <pc:docMk/>
            <pc:sldMk cId="2434457469" sldId="263"/>
            <ac:spMk id="2" creationId="{4401CB89-1B09-CC64-115E-21D02542E5A4}"/>
          </ac:spMkLst>
        </pc:spChg>
        <pc:spChg chg="del mod ord">
          <ac:chgData name="Kal Rabb" userId="3edf06299a4717ec" providerId="LiveId" clId="{96BB302F-D1CC-481B-9AB9-162E7D95CFFA}" dt="2023-01-02T17:47:41.998" v="1756" actId="700"/>
          <ac:spMkLst>
            <pc:docMk/>
            <pc:sldMk cId="2434457469" sldId="263"/>
            <ac:spMk id="3" creationId="{A45CBE48-653E-B18E-8A9C-907AE2B94FB0}"/>
          </ac:spMkLst>
        </pc:spChg>
        <pc:spChg chg="del">
          <ac:chgData name="Kal Rabb" userId="3edf06299a4717ec" providerId="LiveId" clId="{96BB302F-D1CC-481B-9AB9-162E7D95CFFA}" dt="2023-01-02T17:47:41.998" v="1756" actId="700"/>
          <ac:spMkLst>
            <pc:docMk/>
            <pc:sldMk cId="2434457469" sldId="263"/>
            <ac:spMk id="4" creationId="{63386E46-5DC8-BA06-1079-C85C9D696E85}"/>
          </ac:spMkLst>
        </pc:spChg>
        <pc:spChg chg="add mod ord">
          <ac:chgData name="Kal Rabb" userId="3edf06299a4717ec" providerId="LiveId" clId="{96BB302F-D1CC-481B-9AB9-162E7D95CFFA}" dt="2023-01-02T17:47:53.028" v="1802" actId="5793"/>
          <ac:spMkLst>
            <pc:docMk/>
            <pc:sldMk cId="2434457469" sldId="263"/>
            <ac:spMk id="5" creationId="{43949A19-549D-D835-4F17-B34C8575ACE2}"/>
          </ac:spMkLst>
        </pc:spChg>
        <pc:spChg chg="add mod ord">
          <ac:chgData name="Kal Rabb" userId="3edf06299a4717ec" providerId="LiveId" clId="{96BB302F-D1CC-481B-9AB9-162E7D95CFFA}" dt="2023-01-02T17:49:18.263" v="1880"/>
          <ac:spMkLst>
            <pc:docMk/>
            <pc:sldMk cId="2434457469" sldId="263"/>
            <ac:spMk id="6" creationId="{0BB030B8-D402-1D8A-1FE4-0AD7B618A6A3}"/>
          </ac:spMkLst>
        </pc:spChg>
      </pc:sldChg>
      <pc:sldChg chg="modSp new mod">
        <pc:chgData name="Kal Rabb" userId="3edf06299a4717ec" providerId="LiveId" clId="{96BB302F-D1CC-481B-9AB9-162E7D95CFFA}" dt="2023-01-02T18:14:41.585" v="2830" actId="20577"/>
        <pc:sldMkLst>
          <pc:docMk/>
          <pc:sldMk cId="3599822426" sldId="264"/>
        </pc:sldMkLst>
        <pc:spChg chg="mod">
          <ac:chgData name="Kal Rabb" userId="3edf06299a4717ec" providerId="LiveId" clId="{96BB302F-D1CC-481B-9AB9-162E7D95CFFA}" dt="2023-01-02T17:50:30.239" v="1893" actId="20577"/>
          <ac:spMkLst>
            <pc:docMk/>
            <pc:sldMk cId="3599822426" sldId="264"/>
            <ac:spMk id="2" creationId="{6644DA38-BE5C-0904-2693-B3EDF29E7625}"/>
          </ac:spMkLst>
        </pc:spChg>
        <pc:spChg chg="mod">
          <ac:chgData name="Kal Rabb" userId="3edf06299a4717ec" providerId="LiveId" clId="{96BB302F-D1CC-481B-9AB9-162E7D95CFFA}" dt="2023-01-02T18:14:41.585" v="2830" actId="20577"/>
          <ac:spMkLst>
            <pc:docMk/>
            <pc:sldMk cId="3599822426" sldId="264"/>
            <ac:spMk id="3" creationId="{62A7D5A9-D153-C9B7-F48C-81A857FC4A28}"/>
          </ac:spMkLst>
        </pc:spChg>
      </pc:sldChg>
      <pc:sldChg chg="modSp new mod">
        <pc:chgData name="Kal Rabb" userId="3edf06299a4717ec" providerId="LiveId" clId="{96BB302F-D1CC-481B-9AB9-162E7D95CFFA}" dt="2023-01-05T13:25:27.156" v="3365" actId="27636"/>
        <pc:sldMkLst>
          <pc:docMk/>
          <pc:sldMk cId="4227974241" sldId="265"/>
        </pc:sldMkLst>
        <pc:spChg chg="mod">
          <ac:chgData name="Kal Rabb" userId="3edf06299a4717ec" providerId="LiveId" clId="{96BB302F-D1CC-481B-9AB9-162E7D95CFFA}" dt="2023-01-02T17:51:58.144" v="2067" actId="20577"/>
          <ac:spMkLst>
            <pc:docMk/>
            <pc:sldMk cId="4227974241" sldId="265"/>
            <ac:spMk id="2" creationId="{DDA1C97A-D93A-0A0A-CBAD-6ECCB96220F5}"/>
          </ac:spMkLst>
        </pc:spChg>
        <pc:spChg chg="mod">
          <ac:chgData name="Kal Rabb" userId="3edf06299a4717ec" providerId="LiveId" clId="{96BB302F-D1CC-481B-9AB9-162E7D95CFFA}" dt="2023-01-05T13:25:27.156" v="3365" actId="27636"/>
          <ac:spMkLst>
            <pc:docMk/>
            <pc:sldMk cId="4227974241" sldId="265"/>
            <ac:spMk id="3" creationId="{BEA56041-4CCF-8675-B57C-411C53621E54}"/>
          </ac:spMkLst>
        </pc:spChg>
      </pc:sldChg>
      <pc:sldChg chg="modSp new mod">
        <pc:chgData name="Kal Rabb" userId="3edf06299a4717ec" providerId="LiveId" clId="{96BB302F-D1CC-481B-9AB9-162E7D95CFFA}" dt="2023-01-02T19:02:02.862" v="3162" actId="20577"/>
        <pc:sldMkLst>
          <pc:docMk/>
          <pc:sldMk cId="67386806" sldId="266"/>
        </pc:sldMkLst>
        <pc:spChg chg="mod">
          <ac:chgData name="Kal Rabb" userId="3edf06299a4717ec" providerId="LiveId" clId="{96BB302F-D1CC-481B-9AB9-162E7D95CFFA}" dt="2023-01-02T18:58:44.201" v="2894" actId="20577"/>
          <ac:spMkLst>
            <pc:docMk/>
            <pc:sldMk cId="67386806" sldId="266"/>
            <ac:spMk id="2" creationId="{69CE6609-270D-8764-D3F5-B5C7CC2E5D93}"/>
          </ac:spMkLst>
        </pc:spChg>
        <pc:spChg chg="mod">
          <ac:chgData name="Kal Rabb" userId="3edf06299a4717ec" providerId="LiveId" clId="{96BB302F-D1CC-481B-9AB9-162E7D95CFFA}" dt="2023-01-02T19:02:02.862" v="3162" actId="20577"/>
          <ac:spMkLst>
            <pc:docMk/>
            <pc:sldMk cId="67386806" sldId="266"/>
            <ac:spMk id="3" creationId="{275AA5E0-F192-39B0-36CD-C25D8A180552}"/>
          </ac:spMkLst>
        </pc:spChg>
      </pc:sldChg>
      <pc:sldChg chg="modSp add mod">
        <pc:chgData name="Kal Rabb" userId="3edf06299a4717ec" providerId="LiveId" clId="{96BB302F-D1CC-481B-9AB9-162E7D95CFFA}" dt="2023-01-05T13:27:12.455" v="3522" actId="114"/>
        <pc:sldMkLst>
          <pc:docMk/>
          <pc:sldMk cId="2599084181" sldId="267"/>
        </pc:sldMkLst>
        <pc:spChg chg="mod">
          <ac:chgData name="Kal Rabb" userId="3edf06299a4717ec" providerId="LiveId" clId="{96BB302F-D1CC-481B-9AB9-162E7D95CFFA}" dt="2023-01-05T13:27:12.455" v="3522" actId="114"/>
          <ac:spMkLst>
            <pc:docMk/>
            <pc:sldMk cId="2599084181" sldId="267"/>
            <ac:spMk id="3" creationId="{BEA56041-4CCF-8675-B57C-411C53621E54}"/>
          </ac:spMkLst>
        </pc:spChg>
      </pc:sldChg>
      <pc:sldChg chg="addSp modSp new mod modClrScheme chgLayout">
        <pc:chgData name="Kal Rabb" userId="3edf06299a4717ec" providerId="LiveId" clId="{96BB302F-D1CC-481B-9AB9-162E7D95CFFA}" dt="2023-01-05T14:50:04.357" v="3770" actId="313"/>
        <pc:sldMkLst>
          <pc:docMk/>
          <pc:sldMk cId="1762070584" sldId="268"/>
        </pc:sldMkLst>
        <pc:spChg chg="mod ord">
          <ac:chgData name="Kal Rabb" userId="3edf06299a4717ec" providerId="LiveId" clId="{96BB302F-D1CC-481B-9AB9-162E7D95CFFA}" dt="2023-01-05T13:32:40.829" v="3574" actId="700"/>
          <ac:spMkLst>
            <pc:docMk/>
            <pc:sldMk cId="1762070584" sldId="268"/>
            <ac:spMk id="2" creationId="{74F9B26F-8EA0-BC9B-3868-2FEA0FFA2441}"/>
          </ac:spMkLst>
        </pc:spChg>
        <pc:spChg chg="mod ord">
          <ac:chgData name="Kal Rabb" userId="3edf06299a4717ec" providerId="LiveId" clId="{96BB302F-D1CC-481B-9AB9-162E7D95CFFA}" dt="2023-01-05T14:49:32.648" v="3754" actId="27636"/>
          <ac:spMkLst>
            <pc:docMk/>
            <pc:sldMk cId="1762070584" sldId="268"/>
            <ac:spMk id="3" creationId="{429CBB58-E544-FD5A-6CE5-2B8A8B8B5860}"/>
          </ac:spMkLst>
        </pc:spChg>
        <pc:spChg chg="add mod ord">
          <ac:chgData name="Kal Rabb" userId="3edf06299a4717ec" providerId="LiveId" clId="{96BB302F-D1CC-481B-9AB9-162E7D95CFFA}" dt="2023-01-05T14:50:04.357" v="3770" actId="313"/>
          <ac:spMkLst>
            <pc:docMk/>
            <pc:sldMk cId="1762070584" sldId="268"/>
            <ac:spMk id="4" creationId="{F9B41D69-F462-BAF8-64A6-C8B1607E7265}"/>
          </ac:spMkLst>
        </pc:spChg>
      </pc:sldChg>
      <pc:sldChg chg="addSp modSp add mod">
        <pc:chgData name="Kal Rabb" userId="3edf06299a4717ec" providerId="LiveId" clId="{96BB302F-D1CC-481B-9AB9-162E7D95CFFA}" dt="2023-01-05T14:51:44.566" v="3825" actId="13822"/>
        <pc:sldMkLst>
          <pc:docMk/>
          <pc:sldMk cId="1030071952" sldId="269"/>
        </pc:sldMkLst>
        <pc:spChg chg="mod">
          <ac:chgData name="Kal Rabb" userId="3edf06299a4717ec" providerId="LiveId" clId="{96BB302F-D1CC-481B-9AB9-162E7D95CFFA}" dt="2023-01-05T14:50:20.620" v="3794" actId="20577"/>
          <ac:spMkLst>
            <pc:docMk/>
            <pc:sldMk cId="1030071952" sldId="269"/>
            <ac:spMk id="2" creationId="{74F9B26F-8EA0-BC9B-3868-2FEA0FFA2441}"/>
          </ac:spMkLst>
        </pc:spChg>
        <pc:spChg chg="mod">
          <ac:chgData name="Kal Rabb" userId="3edf06299a4717ec" providerId="LiveId" clId="{96BB302F-D1CC-481B-9AB9-162E7D95CFFA}" dt="2023-01-05T14:50:55.761" v="3806" actId="20577"/>
          <ac:spMkLst>
            <pc:docMk/>
            <pc:sldMk cId="1030071952" sldId="269"/>
            <ac:spMk id="3" creationId="{429CBB58-E544-FD5A-6CE5-2B8A8B8B5860}"/>
          </ac:spMkLst>
        </pc:spChg>
        <pc:spChg chg="mod">
          <ac:chgData name="Kal Rabb" userId="3edf06299a4717ec" providerId="LiveId" clId="{96BB302F-D1CC-481B-9AB9-162E7D95CFFA}" dt="2023-01-05T14:51:24.043" v="3822" actId="20577"/>
          <ac:spMkLst>
            <pc:docMk/>
            <pc:sldMk cId="1030071952" sldId="269"/>
            <ac:spMk id="4" creationId="{F9B41D69-F462-BAF8-64A6-C8B1607E7265}"/>
          </ac:spMkLst>
        </pc:spChg>
        <pc:cxnChg chg="add mod">
          <ac:chgData name="Kal Rabb" userId="3edf06299a4717ec" providerId="LiveId" clId="{96BB302F-D1CC-481B-9AB9-162E7D95CFFA}" dt="2023-01-05T14:51:44.566" v="3825" actId="13822"/>
          <ac:cxnSpMkLst>
            <pc:docMk/>
            <pc:sldMk cId="1030071952" sldId="269"/>
            <ac:cxnSpMk id="6" creationId="{7A628DD9-A8CB-5E06-0144-71FAF35C3299}"/>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42296B-1510-4A4A-9BE3-2090462838DF}" type="datetimeFigureOut">
              <a:rPr lang="en-US" smtClean="0"/>
              <a:t>4/14/2024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CB6749-FDB6-4DEF-90E0-0DAE5A944CCD}" type="slidenum">
              <a:rPr lang="en-US" smtClean="0"/>
              <a:t>‹#›</a:t>
            </a:fld>
            <a:endParaRPr lang="en-US"/>
          </a:p>
        </p:txBody>
      </p:sp>
    </p:spTree>
    <p:extLst>
      <p:ext uri="{BB962C8B-B14F-4D97-AF65-F5344CB8AC3E}">
        <p14:creationId xmlns:p14="http://schemas.microsoft.com/office/powerpoint/2010/main" val="122314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250:  ^[0-9]*$</a:t>
            </a:r>
          </a:p>
          <a:p>
            <a:r>
              <a:rPr lang="en-US"/>
              <a:t>Time Format: (</a:t>
            </a:r>
            <a:r>
              <a:rPr lang="en-US" dirty="0"/>
              <a:t>1[012]|[1-9]):[0-5][0-9]</a:t>
            </a:r>
          </a:p>
          <a:p>
            <a:r>
              <a:rPr lang="en-US" dirty="0"/>
              <a:t>Avenue: ^\b(</a:t>
            </a:r>
            <a:r>
              <a:rPr lang="en-US" dirty="0" err="1"/>
              <a:t>av|ave|avenue</a:t>
            </a:r>
            <a:r>
              <a:rPr lang="en-US" dirty="0"/>
              <a:t>)$ (\b word boundary, ^ start of line, $ end)</a:t>
            </a:r>
          </a:p>
        </p:txBody>
      </p:sp>
      <p:sp>
        <p:nvSpPr>
          <p:cNvPr id="4" name="Slide Number Placeholder 3"/>
          <p:cNvSpPr>
            <a:spLocks noGrp="1"/>
          </p:cNvSpPr>
          <p:nvPr>
            <p:ph type="sldNum" sz="quarter" idx="5"/>
          </p:nvPr>
        </p:nvSpPr>
        <p:spPr/>
        <p:txBody>
          <a:bodyPr/>
          <a:lstStyle/>
          <a:p>
            <a:fld id="{97CB6749-FDB6-4DEF-90E0-0DAE5A944CCD}" type="slidenum">
              <a:rPr lang="en-US" smtClean="0"/>
              <a:t>9</a:t>
            </a:fld>
            <a:endParaRPr lang="en-US"/>
          </a:p>
        </p:txBody>
      </p:sp>
    </p:spTree>
    <p:extLst>
      <p:ext uri="{BB962C8B-B14F-4D97-AF65-F5344CB8AC3E}">
        <p14:creationId xmlns:p14="http://schemas.microsoft.com/office/powerpoint/2010/main" val="3533006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CB6E67-8CBB-4AF4-9E2E-B0C6E7F4AC12}"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D489F6-3EDE-47A5-A4CF-3B0AB3F5E47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0763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CB6E67-8CBB-4AF4-9E2E-B0C6E7F4AC12}"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D489F6-3EDE-47A5-A4CF-3B0AB3F5E471}" type="slidenum">
              <a:rPr lang="en-US" smtClean="0"/>
              <a:t>‹#›</a:t>
            </a:fld>
            <a:endParaRPr lang="en-US"/>
          </a:p>
        </p:txBody>
      </p:sp>
    </p:spTree>
    <p:extLst>
      <p:ext uri="{BB962C8B-B14F-4D97-AF65-F5344CB8AC3E}">
        <p14:creationId xmlns:p14="http://schemas.microsoft.com/office/powerpoint/2010/main" val="3271703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CB6E67-8CBB-4AF4-9E2E-B0C6E7F4AC12}"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D489F6-3EDE-47A5-A4CF-3B0AB3F5E471}" type="slidenum">
              <a:rPr lang="en-US" smtClean="0"/>
              <a:t>‹#›</a:t>
            </a:fld>
            <a:endParaRPr lang="en-US"/>
          </a:p>
        </p:txBody>
      </p:sp>
    </p:spTree>
    <p:extLst>
      <p:ext uri="{BB962C8B-B14F-4D97-AF65-F5344CB8AC3E}">
        <p14:creationId xmlns:p14="http://schemas.microsoft.com/office/powerpoint/2010/main" val="3724710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CB6E67-8CBB-4AF4-9E2E-B0C6E7F4AC12}"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D489F6-3EDE-47A5-A4CF-3B0AB3F5E471}" type="slidenum">
              <a:rPr lang="en-US" smtClean="0"/>
              <a:t>‹#›</a:t>
            </a:fld>
            <a:endParaRPr lang="en-US"/>
          </a:p>
        </p:txBody>
      </p:sp>
    </p:spTree>
    <p:extLst>
      <p:ext uri="{BB962C8B-B14F-4D97-AF65-F5344CB8AC3E}">
        <p14:creationId xmlns:p14="http://schemas.microsoft.com/office/powerpoint/2010/main" val="3457158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CB6E67-8CBB-4AF4-9E2E-B0C6E7F4AC12}"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D489F6-3EDE-47A5-A4CF-3B0AB3F5E47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9757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CB6E67-8CBB-4AF4-9E2E-B0C6E7F4AC12}"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D489F6-3EDE-47A5-A4CF-3B0AB3F5E471}" type="slidenum">
              <a:rPr lang="en-US" smtClean="0"/>
              <a:t>‹#›</a:t>
            </a:fld>
            <a:endParaRPr lang="en-US"/>
          </a:p>
        </p:txBody>
      </p:sp>
    </p:spTree>
    <p:extLst>
      <p:ext uri="{BB962C8B-B14F-4D97-AF65-F5344CB8AC3E}">
        <p14:creationId xmlns:p14="http://schemas.microsoft.com/office/powerpoint/2010/main" val="2304195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CB6E67-8CBB-4AF4-9E2E-B0C6E7F4AC12}" type="datetimeFigureOut">
              <a:rPr lang="en-US" smtClean="0"/>
              <a:t>4/14/2024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D489F6-3EDE-47A5-A4CF-3B0AB3F5E471}" type="slidenum">
              <a:rPr lang="en-US" smtClean="0"/>
              <a:t>‹#›</a:t>
            </a:fld>
            <a:endParaRPr lang="en-US"/>
          </a:p>
        </p:txBody>
      </p:sp>
    </p:spTree>
    <p:extLst>
      <p:ext uri="{BB962C8B-B14F-4D97-AF65-F5344CB8AC3E}">
        <p14:creationId xmlns:p14="http://schemas.microsoft.com/office/powerpoint/2010/main" val="1163204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CB6E67-8CBB-4AF4-9E2E-B0C6E7F4AC12}" type="datetimeFigureOut">
              <a:rPr lang="en-US" smtClean="0"/>
              <a:t>4/14/2024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D489F6-3EDE-47A5-A4CF-3B0AB3F5E471}" type="slidenum">
              <a:rPr lang="en-US" smtClean="0"/>
              <a:t>‹#›</a:t>
            </a:fld>
            <a:endParaRPr lang="en-US"/>
          </a:p>
        </p:txBody>
      </p:sp>
    </p:spTree>
    <p:extLst>
      <p:ext uri="{BB962C8B-B14F-4D97-AF65-F5344CB8AC3E}">
        <p14:creationId xmlns:p14="http://schemas.microsoft.com/office/powerpoint/2010/main" val="3063544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9CB6E67-8CBB-4AF4-9E2E-B0C6E7F4AC12}" type="datetimeFigureOut">
              <a:rPr lang="en-US" smtClean="0"/>
              <a:t>4/14/2024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96D489F6-3EDE-47A5-A4CF-3B0AB3F5E471}" type="slidenum">
              <a:rPr lang="en-US" smtClean="0"/>
              <a:t>‹#›</a:t>
            </a:fld>
            <a:endParaRPr lang="en-US"/>
          </a:p>
        </p:txBody>
      </p:sp>
    </p:spTree>
    <p:extLst>
      <p:ext uri="{BB962C8B-B14F-4D97-AF65-F5344CB8AC3E}">
        <p14:creationId xmlns:p14="http://schemas.microsoft.com/office/powerpoint/2010/main" val="649768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9CB6E67-8CBB-4AF4-9E2E-B0C6E7F4AC12}" type="datetimeFigureOut">
              <a:rPr lang="en-US" smtClean="0"/>
              <a:t>4/14/2024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6D489F6-3EDE-47A5-A4CF-3B0AB3F5E471}" type="slidenum">
              <a:rPr lang="en-US" smtClean="0"/>
              <a:t>‹#›</a:t>
            </a:fld>
            <a:endParaRPr lang="en-US"/>
          </a:p>
        </p:txBody>
      </p:sp>
    </p:spTree>
    <p:extLst>
      <p:ext uri="{BB962C8B-B14F-4D97-AF65-F5344CB8AC3E}">
        <p14:creationId xmlns:p14="http://schemas.microsoft.com/office/powerpoint/2010/main" val="3154325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CB6E67-8CBB-4AF4-9E2E-B0C6E7F4AC12}"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D489F6-3EDE-47A5-A4CF-3B0AB3F5E471}" type="slidenum">
              <a:rPr lang="en-US" smtClean="0"/>
              <a:t>‹#›</a:t>
            </a:fld>
            <a:endParaRPr lang="en-US"/>
          </a:p>
        </p:txBody>
      </p:sp>
    </p:spTree>
    <p:extLst>
      <p:ext uri="{BB962C8B-B14F-4D97-AF65-F5344CB8AC3E}">
        <p14:creationId xmlns:p14="http://schemas.microsoft.com/office/powerpoint/2010/main" val="2796886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9CB6E67-8CBB-4AF4-9E2E-B0C6E7F4AC12}" type="datetimeFigureOut">
              <a:rPr lang="en-US" smtClean="0"/>
              <a:t>4/14/2024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6D489F6-3EDE-47A5-A4CF-3B0AB3F5E47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58581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regextester.com/" TargetMode="External"/><Relationship Id="rId2" Type="http://schemas.openxmlformats.org/officeDocument/2006/relationships/hyperlink" Target="https://www.rexegg.com/regex-uses.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n.cppreference.com/w/cpp/regex/regex_match"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www.abstractapi.com/api-glossary/rege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sometextandnumbers@domain.tla"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www.regex101.com/"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08DE3-9995-5814-19CF-F052A366512D}"/>
              </a:ext>
            </a:extLst>
          </p:cNvPr>
          <p:cNvSpPr>
            <a:spLocks noGrp="1"/>
          </p:cNvSpPr>
          <p:nvPr>
            <p:ph type="ctrTitle"/>
          </p:nvPr>
        </p:nvSpPr>
        <p:spPr/>
        <p:txBody>
          <a:bodyPr/>
          <a:lstStyle/>
          <a:p>
            <a:r>
              <a:rPr lang="en-US" dirty="0"/>
              <a:t>Regular Expressions</a:t>
            </a:r>
          </a:p>
        </p:txBody>
      </p:sp>
      <p:sp>
        <p:nvSpPr>
          <p:cNvPr id="3" name="Subtitle 2">
            <a:extLst>
              <a:ext uri="{FF2B5EF4-FFF2-40B4-BE49-F238E27FC236}">
                <a16:creationId xmlns:a16="http://schemas.microsoft.com/office/drawing/2014/main" id="{1DC6DB39-655D-7C46-8CD8-F2FED37746D3}"/>
              </a:ext>
            </a:extLst>
          </p:cNvPr>
          <p:cNvSpPr>
            <a:spLocks noGrp="1"/>
          </p:cNvSpPr>
          <p:nvPr>
            <p:ph type="subTitle" idx="1"/>
          </p:nvPr>
        </p:nvSpPr>
        <p:spPr/>
        <p:txBody>
          <a:bodyPr/>
          <a:lstStyle/>
          <a:p>
            <a:r>
              <a:rPr lang="en-US" dirty="0"/>
              <a:t>In C++</a:t>
            </a:r>
          </a:p>
        </p:txBody>
      </p:sp>
    </p:spTree>
    <p:extLst>
      <p:ext uri="{BB962C8B-B14F-4D97-AF65-F5344CB8AC3E}">
        <p14:creationId xmlns:p14="http://schemas.microsoft.com/office/powerpoint/2010/main" val="3799182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3949A19-549D-D835-4F17-B34C8575ACE2}"/>
              </a:ext>
            </a:extLst>
          </p:cNvPr>
          <p:cNvSpPr>
            <a:spLocks noGrp="1"/>
          </p:cNvSpPr>
          <p:nvPr>
            <p:ph type="title"/>
          </p:nvPr>
        </p:nvSpPr>
        <p:spPr/>
        <p:txBody>
          <a:bodyPr/>
          <a:lstStyle/>
          <a:p>
            <a:r>
              <a:rPr lang="en-US" dirty="0"/>
              <a:t>And much, much more …</a:t>
            </a:r>
          </a:p>
        </p:txBody>
      </p:sp>
      <p:sp>
        <p:nvSpPr>
          <p:cNvPr id="6" name="Content Placeholder 5">
            <a:extLst>
              <a:ext uri="{FF2B5EF4-FFF2-40B4-BE49-F238E27FC236}">
                <a16:creationId xmlns:a16="http://schemas.microsoft.com/office/drawing/2014/main" id="{0BB030B8-D402-1D8A-1FE4-0AD7B618A6A3}"/>
              </a:ext>
            </a:extLst>
          </p:cNvPr>
          <p:cNvSpPr>
            <a:spLocks noGrp="1"/>
          </p:cNvSpPr>
          <p:nvPr>
            <p:ph idx="1"/>
          </p:nvPr>
        </p:nvSpPr>
        <p:spPr/>
        <p:txBody>
          <a:bodyPr/>
          <a:lstStyle/>
          <a:p>
            <a:r>
              <a:rPr lang="en-US" dirty="0"/>
              <a:t>Look up the rest on your own …</a:t>
            </a:r>
          </a:p>
          <a:p>
            <a:r>
              <a:rPr lang="en-US" dirty="0"/>
              <a:t>Some useful references</a:t>
            </a:r>
          </a:p>
          <a:p>
            <a:endParaRPr lang="en-US" dirty="0"/>
          </a:p>
          <a:p>
            <a:pPr marL="0" indent="0">
              <a:buNone/>
            </a:pPr>
            <a:r>
              <a:rPr lang="en-US" dirty="0">
                <a:hlinkClick r:id="rId2"/>
              </a:rPr>
              <a:t>Regex Tutorial—Regular Expressions have Many Uses (rexegg.com)</a:t>
            </a:r>
            <a:endParaRPr lang="en-US" dirty="0"/>
          </a:p>
          <a:p>
            <a:pPr marL="0" indent="0">
              <a:buNone/>
            </a:pPr>
            <a:r>
              <a:rPr lang="en-US" dirty="0">
                <a:hlinkClick r:id="rId3"/>
              </a:rPr>
              <a:t>Regex Tester and Debugger Online - </a:t>
            </a:r>
            <a:r>
              <a:rPr lang="en-US" dirty="0" err="1">
                <a:hlinkClick r:id="rId3"/>
              </a:rPr>
              <a:t>Javascript</a:t>
            </a:r>
            <a:r>
              <a:rPr lang="en-US" dirty="0">
                <a:hlinkClick r:id="rId3"/>
              </a:rPr>
              <a:t>, PCRE, PHP</a:t>
            </a:r>
            <a:endParaRPr lang="en-US" dirty="0"/>
          </a:p>
        </p:txBody>
      </p:sp>
    </p:spTree>
    <p:extLst>
      <p:ext uri="{BB962C8B-B14F-4D97-AF65-F5344CB8AC3E}">
        <p14:creationId xmlns:p14="http://schemas.microsoft.com/office/powerpoint/2010/main" val="2434457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4DA38-BE5C-0904-2693-B3EDF29E7625}"/>
              </a:ext>
            </a:extLst>
          </p:cNvPr>
          <p:cNvSpPr>
            <a:spLocks noGrp="1"/>
          </p:cNvSpPr>
          <p:nvPr>
            <p:ph type="title"/>
          </p:nvPr>
        </p:nvSpPr>
        <p:spPr/>
        <p:txBody>
          <a:bodyPr/>
          <a:lstStyle/>
          <a:p>
            <a:r>
              <a:rPr lang="en-US" dirty="0"/>
              <a:t>Regex in C++</a:t>
            </a:r>
          </a:p>
        </p:txBody>
      </p:sp>
      <p:sp>
        <p:nvSpPr>
          <p:cNvPr id="3" name="Content Placeholder 2">
            <a:extLst>
              <a:ext uri="{FF2B5EF4-FFF2-40B4-BE49-F238E27FC236}">
                <a16:creationId xmlns:a16="http://schemas.microsoft.com/office/drawing/2014/main" id="{62A7D5A9-D153-C9B7-F48C-81A857FC4A28}"/>
              </a:ext>
            </a:extLst>
          </p:cNvPr>
          <p:cNvSpPr>
            <a:spLocks noGrp="1"/>
          </p:cNvSpPr>
          <p:nvPr>
            <p:ph idx="1"/>
          </p:nvPr>
        </p:nvSpPr>
        <p:spPr/>
        <p:txBody>
          <a:bodyPr/>
          <a:lstStyle/>
          <a:p>
            <a:r>
              <a:rPr lang="en-US" dirty="0"/>
              <a:t>#include &lt;regex&gt;</a:t>
            </a:r>
          </a:p>
          <a:p>
            <a:endParaRPr lang="en-US" dirty="0"/>
          </a:p>
          <a:p>
            <a:r>
              <a:rPr lang="en-US" dirty="0"/>
              <a:t>The main approach in C++ is to </a:t>
            </a:r>
          </a:p>
          <a:p>
            <a:r>
              <a:rPr lang="en-US" dirty="0"/>
              <a:t>1. Build a regular expression</a:t>
            </a:r>
          </a:p>
          <a:p>
            <a:r>
              <a:rPr lang="en-US" dirty="0"/>
              <a:t>2. Select which operation you want to perform</a:t>
            </a:r>
          </a:p>
          <a:p>
            <a:pPr lvl="1"/>
            <a:r>
              <a:rPr lang="en-US" dirty="0"/>
              <a:t>search</a:t>
            </a:r>
          </a:p>
          <a:p>
            <a:pPr lvl="1"/>
            <a:r>
              <a:rPr lang="en-US" dirty="0"/>
              <a:t>search and get matching results</a:t>
            </a:r>
          </a:p>
          <a:p>
            <a:pPr lvl="1"/>
            <a:r>
              <a:rPr lang="en-US" dirty="0"/>
              <a:t>replace</a:t>
            </a:r>
          </a:p>
        </p:txBody>
      </p:sp>
    </p:spTree>
    <p:extLst>
      <p:ext uri="{BB962C8B-B14F-4D97-AF65-F5344CB8AC3E}">
        <p14:creationId xmlns:p14="http://schemas.microsoft.com/office/powerpoint/2010/main" val="3599822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1C97A-D93A-0A0A-CBAD-6ECCB96220F5}"/>
              </a:ext>
            </a:extLst>
          </p:cNvPr>
          <p:cNvSpPr>
            <a:spLocks noGrp="1"/>
          </p:cNvSpPr>
          <p:nvPr>
            <p:ph type="title"/>
          </p:nvPr>
        </p:nvSpPr>
        <p:spPr/>
        <p:txBody>
          <a:bodyPr/>
          <a:lstStyle/>
          <a:p>
            <a:r>
              <a:rPr lang="en-US" dirty="0"/>
              <a:t>Regex in C++</a:t>
            </a:r>
          </a:p>
        </p:txBody>
      </p:sp>
      <p:sp>
        <p:nvSpPr>
          <p:cNvPr id="3" name="Content Placeholder 2">
            <a:extLst>
              <a:ext uri="{FF2B5EF4-FFF2-40B4-BE49-F238E27FC236}">
                <a16:creationId xmlns:a16="http://schemas.microsoft.com/office/drawing/2014/main" id="{BEA56041-4CCF-8675-B57C-411C53621E54}"/>
              </a:ext>
            </a:extLst>
          </p:cNvPr>
          <p:cNvSpPr>
            <a:spLocks noGrp="1"/>
          </p:cNvSpPr>
          <p:nvPr>
            <p:ph idx="1"/>
          </p:nvPr>
        </p:nvSpPr>
        <p:spPr>
          <a:xfrm>
            <a:off x="118413" y="1845734"/>
            <a:ext cx="11992454" cy="4023360"/>
          </a:xfrm>
        </p:spPr>
        <p:txBody>
          <a:bodyPr>
            <a:normAutofit/>
          </a:bodyPr>
          <a:lstStyle/>
          <a:p>
            <a:r>
              <a:rPr lang="en-US" dirty="0"/>
              <a:t>1. Build a regular expression</a:t>
            </a:r>
          </a:p>
          <a:p>
            <a:pPr lvl="1"/>
            <a:r>
              <a:rPr lang="en-US" sz="1400" dirty="0">
                <a:latin typeface="Cascadia Code SemiBold" panose="020B0609020000020004" pitchFamily="49" charset="0"/>
                <a:cs typeface="Cascadia Code SemiBold" panose="020B0609020000020004" pitchFamily="49" charset="0"/>
              </a:rPr>
              <a:t>regex </a:t>
            </a:r>
            <a:r>
              <a:rPr lang="en-US" sz="1400" dirty="0" err="1">
                <a:latin typeface="Cascadia Code SemiBold" panose="020B0609020000020004" pitchFamily="49" charset="0"/>
                <a:cs typeface="Cascadia Code SemiBold" panose="020B0609020000020004" pitchFamily="49" charset="0"/>
              </a:rPr>
              <a:t>myRegex</a:t>
            </a:r>
            <a:r>
              <a:rPr lang="en-US" sz="1400" dirty="0">
                <a:latin typeface="Cascadia Code SemiBold" panose="020B0609020000020004" pitchFamily="49" charset="0"/>
                <a:cs typeface="Cascadia Code SemiBold" panose="020B0609020000020004" pitchFamily="49" charset="0"/>
              </a:rPr>
              <a:t>(“</a:t>
            </a:r>
            <a:r>
              <a:rPr lang="en-US" sz="1400" dirty="0" err="1">
                <a:latin typeface="Cascadia Code SemiBold" panose="020B0609020000020004" pitchFamily="49" charset="0"/>
                <a:cs typeface="Cascadia Code SemiBold" panose="020B0609020000020004" pitchFamily="49" charset="0"/>
              </a:rPr>
              <a:t>abc</a:t>
            </a:r>
            <a:r>
              <a:rPr lang="en-US" sz="1400" dirty="0">
                <a:latin typeface="Cascadia Code SemiBold" panose="020B0609020000020004" pitchFamily="49" charset="0"/>
                <a:cs typeface="Cascadia Code SemiBold" panose="020B0609020000020004" pitchFamily="49" charset="0"/>
              </a:rPr>
              <a:t>”); </a:t>
            </a:r>
            <a:r>
              <a:rPr lang="en-US" sz="1400" dirty="0"/>
              <a:t>//No ‘/’ needed</a:t>
            </a:r>
          </a:p>
          <a:p>
            <a:r>
              <a:rPr lang="en-US" dirty="0"/>
              <a:t>2. Select which operation you want to perform</a:t>
            </a:r>
          </a:p>
          <a:p>
            <a:pPr lvl="1"/>
            <a:r>
              <a:rPr lang="en-US" u="sng" dirty="0"/>
              <a:t>search</a:t>
            </a:r>
          </a:p>
          <a:p>
            <a:pPr lvl="2"/>
            <a:r>
              <a:rPr lang="en-US" dirty="0">
                <a:latin typeface="Cascadia Code SemiBold" panose="020B0609020000020004" pitchFamily="49" charset="0"/>
                <a:cs typeface="Cascadia Code SemiBold" panose="020B0609020000020004" pitchFamily="49" charset="0"/>
              </a:rPr>
              <a:t>bool </a:t>
            </a:r>
            <a:r>
              <a:rPr lang="en-US" dirty="0" err="1">
                <a:latin typeface="Cascadia Code SemiBold" panose="020B0609020000020004" pitchFamily="49" charset="0"/>
                <a:cs typeface="Cascadia Code SemiBold" panose="020B0609020000020004" pitchFamily="49" charset="0"/>
              </a:rPr>
              <a:t>isFound</a:t>
            </a:r>
            <a:r>
              <a:rPr lang="en-US" dirty="0">
                <a:latin typeface="Cascadia Code SemiBold" panose="020B0609020000020004" pitchFamily="49" charset="0"/>
                <a:cs typeface="Cascadia Code SemiBold" panose="020B0609020000020004" pitchFamily="49" charset="0"/>
              </a:rPr>
              <a:t> = </a:t>
            </a:r>
            <a:r>
              <a:rPr lang="en-US" dirty="0" err="1">
                <a:latin typeface="Cascadia Code SemiBold" panose="020B0609020000020004" pitchFamily="49" charset="0"/>
                <a:cs typeface="Cascadia Code SemiBold" panose="020B0609020000020004" pitchFamily="49" charset="0"/>
              </a:rPr>
              <a:t>regex_search</a:t>
            </a:r>
            <a:r>
              <a:rPr lang="en-US" dirty="0">
                <a:latin typeface="Cascadia Code SemiBold" panose="020B0609020000020004" pitchFamily="49" charset="0"/>
                <a:cs typeface="Cascadia Code SemiBold" panose="020B0609020000020004" pitchFamily="49" charset="0"/>
              </a:rPr>
              <a:t>(</a:t>
            </a:r>
            <a:r>
              <a:rPr lang="en-US" dirty="0" err="1">
                <a:latin typeface="Cascadia Code SemiBold" panose="020B0609020000020004" pitchFamily="49" charset="0"/>
                <a:cs typeface="Cascadia Code SemiBold" panose="020B0609020000020004" pitchFamily="49" charset="0"/>
              </a:rPr>
              <a:t>myString</a:t>
            </a:r>
            <a:r>
              <a:rPr lang="en-US" dirty="0">
                <a:latin typeface="Cascadia Code SemiBold" panose="020B0609020000020004" pitchFamily="49" charset="0"/>
                <a:cs typeface="Cascadia Code SemiBold" panose="020B0609020000020004" pitchFamily="49" charset="0"/>
              </a:rPr>
              <a:t>, </a:t>
            </a:r>
            <a:r>
              <a:rPr lang="en-US" dirty="0" err="1">
                <a:latin typeface="Cascadia Code SemiBold" panose="020B0609020000020004" pitchFamily="49" charset="0"/>
                <a:cs typeface="Cascadia Code SemiBold" panose="020B0609020000020004" pitchFamily="49" charset="0"/>
              </a:rPr>
              <a:t>myRegex</a:t>
            </a:r>
            <a:r>
              <a:rPr lang="en-US" dirty="0">
                <a:latin typeface="Cascadia Code SemiBold" panose="020B0609020000020004" pitchFamily="49" charset="0"/>
                <a:cs typeface="Cascadia Code SemiBold" panose="020B0609020000020004" pitchFamily="49" charset="0"/>
              </a:rPr>
              <a:t>); </a:t>
            </a:r>
            <a:r>
              <a:rPr lang="en-US" dirty="0"/>
              <a:t>//If  ‘</a:t>
            </a:r>
            <a:r>
              <a:rPr lang="en-US" dirty="0" err="1"/>
              <a:t>abc</a:t>
            </a:r>
            <a:r>
              <a:rPr lang="en-US" dirty="0"/>
              <a:t>’ is in the string </a:t>
            </a:r>
            <a:r>
              <a:rPr lang="en-US" dirty="0" err="1"/>
              <a:t>myString</a:t>
            </a:r>
            <a:r>
              <a:rPr lang="en-US" dirty="0"/>
              <a:t>, then </a:t>
            </a:r>
            <a:r>
              <a:rPr lang="en-US" dirty="0" err="1"/>
              <a:t>isFound</a:t>
            </a:r>
            <a:r>
              <a:rPr lang="en-US" dirty="0"/>
              <a:t> will be true</a:t>
            </a:r>
          </a:p>
          <a:p>
            <a:pPr marL="251460" indent="-342900">
              <a:buFont typeface="+mj-lt"/>
              <a:buAutoNum type="arabicPeriod" startAt="3"/>
            </a:pPr>
            <a:r>
              <a:rPr lang="en-US" u="sng" dirty="0"/>
              <a:t>replace</a:t>
            </a:r>
          </a:p>
          <a:p>
            <a:pPr lvl="1"/>
            <a:r>
              <a:rPr lang="en-US" dirty="0">
                <a:latin typeface="Cascadia Code SemiBold" panose="020B0609020000020004" pitchFamily="49" charset="0"/>
                <a:cs typeface="Cascadia Code SemiBold" panose="020B0609020000020004" pitchFamily="49" charset="0"/>
              </a:rPr>
              <a:t>std::string </a:t>
            </a:r>
            <a:r>
              <a:rPr lang="en-US" dirty="0" err="1">
                <a:latin typeface="Cascadia Code SemiBold" panose="020B0609020000020004" pitchFamily="49" charset="0"/>
                <a:cs typeface="Cascadia Code SemiBold" panose="020B0609020000020004" pitchFamily="49" charset="0"/>
              </a:rPr>
              <a:t>replacedString</a:t>
            </a:r>
            <a:r>
              <a:rPr lang="en-US" dirty="0">
                <a:latin typeface="Cascadia Code SemiBold" panose="020B0609020000020004" pitchFamily="49" charset="0"/>
                <a:cs typeface="Cascadia Code SemiBold" panose="020B0609020000020004" pitchFamily="49" charset="0"/>
              </a:rPr>
              <a:t> = </a:t>
            </a:r>
            <a:r>
              <a:rPr lang="en-US" dirty="0" err="1">
                <a:latin typeface="Cascadia Code SemiBold" panose="020B0609020000020004" pitchFamily="49" charset="0"/>
                <a:cs typeface="Cascadia Code SemiBold" panose="020B0609020000020004" pitchFamily="49" charset="0"/>
              </a:rPr>
              <a:t>regex_replace</a:t>
            </a:r>
            <a:r>
              <a:rPr lang="en-US" dirty="0">
                <a:latin typeface="Cascadia Code SemiBold" panose="020B0609020000020004" pitchFamily="49" charset="0"/>
                <a:cs typeface="Cascadia Code SemiBold" panose="020B0609020000020004" pitchFamily="49" charset="0"/>
              </a:rPr>
              <a:t>(</a:t>
            </a:r>
            <a:r>
              <a:rPr lang="en-US" dirty="0" err="1">
                <a:latin typeface="Cascadia Code SemiBold" panose="020B0609020000020004" pitchFamily="49" charset="0"/>
                <a:cs typeface="Cascadia Code SemiBold" panose="020B0609020000020004" pitchFamily="49" charset="0"/>
              </a:rPr>
              <a:t>myString</a:t>
            </a:r>
            <a:r>
              <a:rPr lang="en-US" dirty="0">
                <a:latin typeface="Cascadia Code SemiBold" panose="020B0609020000020004" pitchFamily="49" charset="0"/>
                <a:cs typeface="Cascadia Code SemiBold" panose="020B0609020000020004" pitchFamily="49" charset="0"/>
              </a:rPr>
              <a:t>, </a:t>
            </a:r>
            <a:r>
              <a:rPr lang="en-US" dirty="0" err="1">
                <a:latin typeface="Cascadia Code SemiBold" panose="020B0609020000020004" pitchFamily="49" charset="0"/>
                <a:cs typeface="Cascadia Code SemiBold" panose="020B0609020000020004" pitchFamily="49" charset="0"/>
              </a:rPr>
              <a:t>myRegex</a:t>
            </a:r>
            <a:r>
              <a:rPr lang="en-US" dirty="0">
                <a:latin typeface="Cascadia Code SemiBold" panose="020B0609020000020004" pitchFamily="49" charset="0"/>
                <a:cs typeface="Cascadia Code SemiBold" panose="020B0609020000020004" pitchFamily="49" charset="0"/>
              </a:rPr>
              <a:t>, “def”); </a:t>
            </a:r>
            <a:r>
              <a:rPr lang="en-US" dirty="0"/>
              <a:t>//will replace ‘</a:t>
            </a:r>
            <a:r>
              <a:rPr lang="en-US" dirty="0" err="1"/>
              <a:t>abc</a:t>
            </a:r>
            <a:r>
              <a:rPr lang="en-US" dirty="0"/>
              <a:t>’ with ‘def’ and return the resulting string</a:t>
            </a:r>
          </a:p>
          <a:p>
            <a:endParaRPr lang="en-US" dirty="0"/>
          </a:p>
        </p:txBody>
      </p:sp>
    </p:spTree>
    <p:extLst>
      <p:ext uri="{BB962C8B-B14F-4D97-AF65-F5344CB8AC3E}">
        <p14:creationId xmlns:p14="http://schemas.microsoft.com/office/powerpoint/2010/main" val="4227974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1C97A-D93A-0A0A-CBAD-6ECCB96220F5}"/>
              </a:ext>
            </a:extLst>
          </p:cNvPr>
          <p:cNvSpPr>
            <a:spLocks noGrp="1"/>
          </p:cNvSpPr>
          <p:nvPr>
            <p:ph type="title"/>
          </p:nvPr>
        </p:nvSpPr>
        <p:spPr/>
        <p:txBody>
          <a:bodyPr/>
          <a:lstStyle/>
          <a:p>
            <a:r>
              <a:rPr lang="en-US" dirty="0"/>
              <a:t>Regex in C++</a:t>
            </a:r>
          </a:p>
        </p:txBody>
      </p:sp>
      <p:sp>
        <p:nvSpPr>
          <p:cNvPr id="3" name="Content Placeholder 2">
            <a:extLst>
              <a:ext uri="{FF2B5EF4-FFF2-40B4-BE49-F238E27FC236}">
                <a16:creationId xmlns:a16="http://schemas.microsoft.com/office/drawing/2014/main" id="{BEA56041-4CCF-8675-B57C-411C53621E54}"/>
              </a:ext>
            </a:extLst>
          </p:cNvPr>
          <p:cNvSpPr>
            <a:spLocks noGrp="1"/>
          </p:cNvSpPr>
          <p:nvPr>
            <p:ph idx="1"/>
          </p:nvPr>
        </p:nvSpPr>
        <p:spPr>
          <a:xfrm>
            <a:off x="118413" y="1845734"/>
            <a:ext cx="11992454" cy="4023360"/>
          </a:xfrm>
        </p:spPr>
        <p:txBody>
          <a:bodyPr>
            <a:normAutofit/>
          </a:bodyPr>
          <a:lstStyle/>
          <a:p>
            <a:r>
              <a:rPr lang="en-US" dirty="0"/>
              <a:t>1</a:t>
            </a:r>
          </a:p>
          <a:p>
            <a:pPr lvl="1"/>
            <a:r>
              <a:rPr lang="en-US" u="sng" dirty="0"/>
              <a:t>search and return matches</a:t>
            </a:r>
          </a:p>
          <a:p>
            <a:pPr lvl="2"/>
            <a:r>
              <a:rPr lang="en-US" dirty="0" err="1">
                <a:latin typeface="Cascadia Code SemiBold" panose="020B0609020000020004" pitchFamily="49" charset="0"/>
                <a:cs typeface="Cascadia Code SemiBold" panose="020B0609020000020004" pitchFamily="49" charset="0"/>
              </a:rPr>
              <a:t>smatch</a:t>
            </a:r>
            <a:r>
              <a:rPr lang="en-US" dirty="0">
                <a:latin typeface="Cascadia Code SemiBold" panose="020B0609020000020004" pitchFamily="49" charset="0"/>
                <a:cs typeface="Cascadia Code SemiBold" panose="020B0609020000020004" pitchFamily="49" charset="0"/>
              </a:rPr>
              <a:t> </a:t>
            </a:r>
            <a:r>
              <a:rPr lang="en-US" dirty="0" err="1">
                <a:latin typeface="Cascadia Code SemiBold" panose="020B0609020000020004" pitchFamily="49" charset="0"/>
                <a:cs typeface="Cascadia Code SemiBold" panose="020B0609020000020004" pitchFamily="49" charset="0"/>
              </a:rPr>
              <a:t>match_results</a:t>
            </a:r>
            <a:r>
              <a:rPr lang="en-US" dirty="0">
                <a:latin typeface="Cascadia Code SemiBold" panose="020B0609020000020004" pitchFamily="49" charset="0"/>
                <a:cs typeface="Cascadia Code SemiBold" panose="020B0609020000020004" pitchFamily="49" charset="0"/>
              </a:rPr>
              <a:t>;  </a:t>
            </a:r>
          </a:p>
          <a:p>
            <a:pPr lvl="2"/>
            <a:r>
              <a:rPr lang="en-US" dirty="0">
                <a:latin typeface="Cascadia Code SemiBold" panose="020B0609020000020004" pitchFamily="49" charset="0"/>
                <a:cs typeface="Cascadia Code SemiBold" panose="020B0609020000020004" pitchFamily="49" charset="0"/>
              </a:rPr>
              <a:t>bool result = </a:t>
            </a:r>
            <a:r>
              <a:rPr lang="en-US" dirty="0" err="1">
                <a:latin typeface="Cascadia Code SemiBold" panose="020B0609020000020004" pitchFamily="49" charset="0"/>
                <a:cs typeface="Cascadia Code SemiBold" panose="020B0609020000020004" pitchFamily="49" charset="0"/>
              </a:rPr>
              <a:t>regex_search</a:t>
            </a:r>
            <a:r>
              <a:rPr lang="en-US" dirty="0">
                <a:latin typeface="Cascadia Code SemiBold" panose="020B0609020000020004" pitchFamily="49" charset="0"/>
                <a:cs typeface="Cascadia Code SemiBold" panose="020B0609020000020004" pitchFamily="49" charset="0"/>
              </a:rPr>
              <a:t>(</a:t>
            </a:r>
            <a:r>
              <a:rPr lang="en-US" dirty="0" err="1">
                <a:latin typeface="Cascadia Code SemiBold" panose="020B0609020000020004" pitchFamily="49" charset="0"/>
                <a:cs typeface="Cascadia Code SemiBold" panose="020B0609020000020004" pitchFamily="49" charset="0"/>
              </a:rPr>
              <a:t>myString</a:t>
            </a:r>
            <a:r>
              <a:rPr lang="en-US" dirty="0">
                <a:latin typeface="Cascadia Code SemiBold" panose="020B0609020000020004" pitchFamily="49" charset="0"/>
                <a:cs typeface="Cascadia Code SemiBold" panose="020B0609020000020004" pitchFamily="49" charset="0"/>
              </a:rPr>
              <a:t>, </a:t>
            </a:r>
            <a:r>
              <a:rPr lang="en-US" dirty="0" err="1">
                <a:latin typeface="Cascadia Code SemiBold" panose="020B0609020000020004" pitchFamily="49" charset="0"/>
                <a:cs typeface="Cascadia Code SemiBold" panose="020B0609020000020004" pitchFamily="49" charset="0"/>
              </a:rPr>
              <a:t>match_results</a:t>
            </a:r>
            <a:r>
              <a:rPr lang="en-US" dirty="0">
                <a:latin typeface="Cascadia Code SemiBold" panose="020B0609020000020004" pitchFamily="49" charset="0"/>
                <a:cs typeface="Cascadia Code SemiBold" panose="020B0609020000020004" pitchFamily="49" charset="0"/>
              </a:rPr>
              <a:t>, </a:t>
            </a:r>
            <a:r>
              <a:rPr lang="en-US" dirty="0" err="1">
                <a:latin typeface="Cascadia Code SemiBold" panose="020B0609020000020004" pitchFamily="49" charset="0"/>
                <a:cs typeface="Cascadia Code SemiBold" panose="020B0609020000020004" pitchFamily="49" charset="0"/>
              </a:rPr>
              <a:t>myRegex</a:t>
            </a:r>
            <a:r>
              <a:rPr lang="en-US" dirty="0">
                <a:latin typeface="Cascadia Code SemiBold" panose="020B0609020000020004" pitchFamily="49" charset="0"/>
                <a:cs typeface="Cascadia Code SemiBold" panose="020B0609020000020004" pitchFamily="49" charset="0"/>
              </a:rPr>
              <a:t>); </a:t>
            </a:r>
            <a:r>
              <a:rPr lang="en-US" dirty="0"/>
              <a:t>//will return  first ‘</a:t>
            </a:r>
            <a:r>
              <a:rPr lang="en-US" dirty="0" err="1"/>
              <a:t>abc</a:t>
            </a:r>
            <a:r>
              <a:rPr lang="en-US" dirty="0"/>
              <a:t>’ in </a:t>
            </a:r>
            <a:r>
              <a:rPr lang="en-US" dirty="0" err="1"/>
              <a:t>match_results</a:t>
            </a:r>
            <a:r>
              <a:rPr lang="en-US" dirty="0"/>
              <a:t> if t is contained in </a:t>
            </a:r>
            <a:r>
              <a:rPr lang="en-US" dirty="0" err="1"/>
              <a:t>myString</a:t>
            </a:r>
            <a:endParaRPr lang="en-US" dirty="0"/>
          </a:p>
          <a:p>
            <a:pPr lvl="2"/>
            <a:r>
              <a:rPr lang="en-US" dirty="0">
                <a:latin typeface="Cascadia Code SemiBold" panose="020B0609020000020004" pitchFamily="49" charset="0"/>
                <a:cs typeface="Cascadia Code SemiBold" panose="020B0609020000020004" pitchFamily="49" charset="0"/>
              </a:rPr>
              <a:t>std::string </a:t>
            </a:r>
            <a:r>
              <a:rPr lang="en-US" dirty="0" err="1">
                <a:latin typeface="Cascadia Code SemiBold" panose="020B0609020000020004" pitchFamily="49" charset="0"/>
                <a:cs typeface="Cascadia Code SemiBold" panose="020B0609020000020004" pitchFamily="49" charset="0"/>
              </a:rPr>
              <a:t>matchAsString</a:t>
            </a:r>
            <a:r>
              <a:rPr lang="en-US" dirty="0">
                <a:latin typeface="Cascadia Code SemiBold" panose="020B0609020000020004" pitchFamily="49" charset="0"/>
                <a:cs typeface="Cascadia Code SemiBold" panose="020B0609020000020004" pitchFamily="49" charset="0"/>
              </a:rPr>
              <a:t> = </a:t>
            </a:r>
            <a:r>
              <a:rPr lang="en-US" dirty="0" err="1">
                <a:latin typeface="Cascadia Code SemiBold" panose="020B0609020000020004" pitchFamily="49" charset="0"/>
                <a:cs typeface="Cascadia Code SemiBold" panose="020B0609020000020004" pitchFamily="49" charset="0"/>
              </a:rPr>
              <a:t>match_results.str</a:t>
            </a:r>
            <a:r>
              <a:rPr lang="en-US" dirty="0">
                <a:latin typeface="Cascadia Code SemiBold" panose="020B0609020000020004" pitchFamily="49" charset="0"/>
                <a:cs typeface="Cascadia Code SemiBold" panose="020B0609020000020004" pitchFamily="49" charset="0"/>
              </a:rPr>
              <a:t>(); </a:t>
            </a:r>
            <a:r>
              <a:rPr lang="en-US" dirty="0"/>
              <a:t>//Get the resulting string from the object</a:t>
            </a:r>
          </a:p>
          <a:p>
            <a:pPr lvl="2"/>
            <a:endParaRPr lang="en-US" dirty="0"/>
          </a:p>
          <a:p>
            <a:pPr marL="384048" lvl="2" indent="0">
              <a:buNone/>
            </a:pPr>
            <a:endParaRPr lang="en-US" dirty="0"/>
          </a:p>
          <a:p>
            <a:pPr lvl="2"/>
            <a:r>
              <a:rPr lang="en-US" dirty="0"/>
              <a:t>OR (To get each token that has been matched)</a:t>
            </a:r>
          </a:p>
          <a:p>
            <a:pPr lvl="2"/>
            <a:r>
              <a:rPr lang="en-US" dirty="0"/>
              <a:t>Use the C++ iterator to advance each search and extract the result  (</a:t>
            </a:r>
            <a:r>
              <a:rPr lang="en-US" i="1" dirty="0" err="1"/>
              <a:t>regex_token_iterator</a:t>
            </a:r>
            <a:r>
              <a:rPr lang="en-US" i="1" dirty="0"/>
              <a:t> &lt;&gt; or </a:t>
            </a:r>
            <a:r>
              <a:rPr lang="en-US" i="1" dirty="0" err="1"/>
              <a:t>sregex_token_iterator</a:t>
            </a:r>
            <a:r>
              <a:rPr lang="en-US" i="1" dirty="0"/>
              <a:t> for string</a:t>
            </a:r>
            <a:r>
              <a:rPr lang="en-US" dirty="0"/>
              <a:t>)</a:t>
            </a:r>
          </a:p>
          <a:p>
            <a:pPr lvl="2"/>
            <a:r>
              <a:rPr lang="en-US" dirty="0">
                <a:latin typeface="Cascadia Code SemiBold" panose="020B0609020000020004" pitchFamily="49" charset="0"/>
                <a:cs typeface="Cascadia Code SemiBold" panose="020B0609020000020004" pitchFamily="49" charset="0"/>
              </a:rPr>
              <a:t> std::</a:t>
            </a:r>
            <a:r>
              <a:rPr lang="en-US" dirty="0" err="1">
                <a:latin typeface="Cascadia Code SemiBold" panose="020B0609020000020004" pitchFamily="49" charset="0"/>
                <a:cs typeface="Cascadia Code SemiBold" panose="020B0609020000020004" pitchFamily="49" charset="0"/>
              </a:rPr>
              <a:t>regex_token_iterator</a:t>
            </a:r>
            <a:r>
              <a:rPr lang="en-US" dirty="0">
                <a:latin typeface="Cascadia Code SemiBold" panose="020B0609020000020004" pitchFamily="49" charset="0"/>
                <a:cs typeface="Cascadia Code SemiBold" panose="020B0609020000020004" pitchFamily="49" charset="0"/>
              </a:rPr>
              <a:t>&lt;std::string::iterator&gt; iterate(</a:t>
            </a:r>
            <a:r>
              <a:rPr lang="en-US" dirty="0" err="1">
                <a:latin typeface="Cascadia Code SemiBold" panose="020B0609020000020004" pitchFamily="49" charset="0"/>
                <a:cs typeface="Cascadia Code SemiBold" panose="020B0609020000020004" pitchFamily="49" charset="0"/>
              </a:rPr>
              <a:t>input.begin</a:t>
            </a:r>
            <a:r>
              <a:rPr lang="en-US" dirty="0">
                <a:latin typeface="Cascadia Code SemiBold" panose="020B0609020000020004" pitchFamily="49" charset="0"/>
                <a:cs typeface="Cascadia Code SemiBold" panose="020B0609020000020004" pitchFamily="49" charset="0"/>
              </a:rPr>
              <a:t>(), </a:t>
            </a:r>
            <a:r>
              <a:rPr lang="en-US" dirty="0" err="1">
                <a:latin typeface="Cascadia Code SemiBold" panose="020B0609020000020004" pitchFamily="49" charset="0"/>
                <a:cs typeface="Cascadia Code SemiBold" panose="020B0609020000020004" pitchFamily="49" charset="0"/>
              </a:rPr>
              <a:t>input.end</a:t>
            </a:r>
            <a:r>
              <a:rPr lang="en-US" dirty="0">
                <a:latin typeface="Cascadia Code SemiBold" panose="020B0609020000020004" pitchFamily="49" charset="0"/>
                <a:cs typeface="Cascadia Code SemiBold" panose="020B0609020000020004" pitchFamily="49" charset="0"/>
              </a:rPr>
              <a:t>(), </a:t>
            </a:r>
            <a:r>
              <a:rPr lang="en-US" dirty="0" err="1">
                <a:latin typeface="Cascadia Code SemiBold" panose="020B0609020000020004" pitchFamily="49" charset="0"/>
                <a:cs typeface="Cascadia Code SemiBold" panose="020B0609020000020004" pitchFamily="49" charset="0"/>
              </a:rPr>
              <a:t>rxp</a:t>
            </a:r>
            <a:r>
              <a:rPr lang="en-US" dirty="0">
                <a:latin typeface="Cascadia Code SemiBold" panose="020B0609020000020004" pitchFamily="49" charset="0"/>
                <a:cs typeface="Cascadia Code SemiBold" panose="020B0609020000020004" pitchFamily="49" charset="0"/>
              </a:rPr>
              <a:t>, -1);</a:t>
            </a:r>
          </a:p>
          <a:p>
            <a:pPr lvl="2"/>
            <a:r>
              <a:rPr lang="en-US" dirty="0">
                <a:latin typeface="Cascadia Code SemiBold" panose="020B0609020000020004" pitchFamily="49" charset="0"/>
                <a:cs typeface="Cascadia Code SemiBold" panose="020B0609020000020004" pitchFamily="49" charset="0"/>
              </a:rPr>
              <a:t> std::</a:t>
            </a:r>
            <a:r>
              <a:rPr lang="en-US" dirty="0" err="1">
                <a:latin typeface="Cascadia Code SemiBold" panose="020B0609020000020004" pitchFamily="49" charset="0"/>
                <a:cs typeface="Cascadia Code SemiBold" panose="020B0609020000020004" pitchFamily="49" charset="0"/>
              </a:rPr>
              <a:t>regex_token_iterator</a:t>
            </a:r>
            <a:r>
              <a:rPr lang="en-US" dirty="0">
                <a:latin typeface="Cascadia Code SemiBold" panose="020B0609020000020004" pitchFamily="49" charset="0"/>
                <a:cs typeface="Cascadia Code SemiBold" panose="020B0609020000020004" pitchFamily="49" charset="0"/>
              </a:rPr>
              <a:t>&lt;std::string::iterator&gt; end;</a:t>
            </a:r>
          </a:p>
          <a:p>
            <a:pPr lvl="2"/>
            <a:r>
              <a:rPr lang="en-US" dirty="0">
                <a:latin typeface="Cascadia Code SemiBold" panose="020B0609020000020004" pitchFamily="49" charset="0"/>
                <a:cs typeface="Cascadia Code SemiBold" panose="020B0609020000020004" pitchFamily="49" charset="0"/>
              </a:rPr>
              <a:t> while (iterate != end)</a:t>
            </a:r>
          </a:p>
          <a:p>
            <a:pPr lvl="2"/>
            <a:r>
              <a:rPr lang="en-US" dirty="0">
                <a:latin typeface="Cascadia Code SemiBold" panose="020B0609020000020004" pitchFamily="49" charset="0"/>
                <a:cs typeface="Cascadia Code SemiBold" panose="020B0609020000020004" pitchFamily="49" charset="0"/>
              </a:rPr>
              <a:t>    std::</a:t>
            </a:r>
            <a:r>
              <a:rPr lang="en-US" dirty="0" err="1">
                <a:latin typeface="Cascadia Code SemiBold" panose="020B0609020000020004" pitchFamily="49" charset="0"/>
                <a:cs typeface="Cascadia Code SemiBold" panose="020B0609020000020004" pitchFamily="49" charset="0"/>
              </a:rPr>
              <a:t>cout</a:t>
            </a:r>
            <a:r>
              <a:rPr lang="en-US" dirty="0">
                <a:latin typeface="Cascadia Code SemiBold" panose="020B0609020000020004" pitchFamily="49" charset="0"/>
                <a:cs typeface="Cascadia Code SemiBold" panose="020B0609020000020004" pitchFamily="49" charset="0"/>
              </a:rPr>
              <a:t> &lt;&lt; " [" &lt;&lt; *iterate++ &lt;&lt; "]"; //Dereference and increment the iterator</a:t>
            </a:r>
            <a:endParaRPr lang="en-US" dirty="0"/>
          </a:p>
          <a:p>
            <a:endParaRPr lang="en-US" dirty="0"/>
          </a:p>
        </p:txBody>
      </p:sp>
    </p:spTree>
    <p:extLst>
      <p:ext uri="{BB962C8B-B14F-4D97-AF65-F5344CB8AC3E}">
        <p14:creationId xmlns:p14="http://schemas.microsoft.com/office/powerpoint/2010/main" val="2599084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9B26F-8EA0-BC9B-3868-2FEA0FFA2441}"/>
              </a:ext>
            </a:extLst>
          </p:cNvPr>
          <p:cNvSpPr>
            <a:spLocks noGrp="1"/>
          </p:cNvSpPr>
          <p:nvPr>
            <p:ph type="title"/>
          </p:nvPr>
        </p:nvSpPr>
        <p:spPr/>
        <p:txBody>
          <a:bodyPr/>
          <a:lstStyle/>
          <a:p>
            <a:r>
              <a:rPr lang="en-US" dirty="0"/>
              <a:t>Sample results …</a:t>
            </a:r>
          </a:p>
        </p:txBody>
      </p:sp>
      <p:sp>
        <p:nvSpPr>
          <p:cNvPr id="3" name="Content Placeholder 2">
            <a:extLst>
              <a:ext uri="{FF2B5EF4-FFF2-40B4-BE49-F238E27FC236}">
                <a16:creationId xmlns:a16="http://schemas.microsoft.com/office/drawing/2014/main" id="{429CBB58-E544-FD5A-6CE5-2B8A8B8B5860}"/>
              </a:ext>
            </a:extLst>
          </p:cNvPr>
          <p:cNvSpPr>
            <a:spLocks noGrp="1"/>
          </p:cNvSpPr>
          <p:nvPr>
            <p:ph sz="half" idx="1"/>
          </p:nvPr>
        </p:nvSpPr>
        <p:spPr/>
        <p:txBody>
          <a:bodyPr>
            <a:normAutofit lnSpcReduction="10000"/>
          </a:bodyPr>
          <a:lstStyle/>
          <a:p>
            <a:pPr>
              <a:lnSpc>
                <a:spcPct val="110000"/>
              </a:lnSpc>
              <a:spcBef>
                <a:spcPts val="200"/>
              </a:spcBef>
            </a:pPr>
            <a:r>
              <a:rPr lang="en-US" sz="1800" b="1" u="sng" dirty="0"/>
              <a:t>Using </a:t>
            </a:r>
            <a:r>
              <a:rPr lang="en-US" sz="1800" b="1" u="sng" dirty="0" err="1"/>
              <a:t>smatch</a:t>
            </a:r>
            <a:r>
              <a:rPr lang="en-US" sz="1800" b="1" u="sng" dirty="0"/>
              <a:t> …</a:t>
            </a:r>
          </a:p>
          <a:p>
            <a:pPr>
              <a:lnSpc>
                <a:spcPct val="110000"/>
              </a:lnSpc>
              <a:spcBef>
                <a:spcPts val="200"/>
              </a:spcBef>
            </a:pPr>
            <a:r>
              <a:rPr lang="en-US" sz="1400" dirty="0" err="1">
                <a:latin typeface="Cascadia Code" panose="020B0609020000020004" pitchFamily="49" charset="0"/>
                <a:cs typeface="Cascadia Code" panose="020B0609020000020004" pitchFamily="49" charset="0"/>
              </a:rPr>
              <a:t>Input:foo</a:t>
            </a:r>
            <a:r>
              <a:rPr lang="en-US" sz="1400" dirty="0">
                <a:latin typeface="Cascadia Code" panose="020B0609020000020004" pitchFamily="49" charset="0"/>
                <a:cs typeface="Cascadia Code" panose="020B0609020000020004" pitchFamily="49" charset="0"/>
              </a:rPr>
              <a:t> bar </a:t>
            </a:r>
            <a:r>
              <a:rPr lang="en-US" sz="1400" dirty="0" err="1">
                <a:latin typeface="Cascadia Code" panose="020B0609020000020004" pitchFamily="49" charset="0"/>
                <a:cs typeface="Cascadia Code" panose="020B0609020000020004" pitchFamily="49" charset="0"/>
              </a:rPr>
              <a:t>baz;regex</a:t>
            </a:r>
            <a:r>
              <a:rPr lang="en-US" sz="1400" dirty="0">
                <a:latin typeface="Cascadia Code" panose="020B0609020000020004" pitchFamily="49" charset="0"/>
                <a:cs typeface="Cascadia Code" panose="020B0609020000020004" pitchFamily="49" charset="0"/>
              </a:rPr>
              <a:t>:\s+</a:t>
            </a:r>
          </a:p>
          <a:p>
            <a:pPr>
              <a:lnSpc>
                <a:spcPct val="110000"/>
              </a:lnSpc>
              <a:spcBef>
                <a:spcPts val="200"/>
              </a:spcBef>
            </a:pPr>
            <a:r>
              <a:rPr lang="en-US" sz="1400" dirty="0">
                <a:latin typeface="Cascadia Code" panose="020B0609020000020004" pitchFamily="49" charset="0"/>
                <a:cs typeface="Cascadia Code" panose="020B0609020000020004" pitchFamily="49" charset="0"/>
              </a:rPr>
              <a:t> [foo] [bar] [</a:t>
            </a:r>
            <a:r>
              <a:rPr lang="en-US" sz="1400" dirty="0" err="1">
                <a:latin typeface="Cascadia Code" panose="020B0609020000020004" pitchFamily="49" charset="0"/>
                <a:cs typeface="Cascadia Code" panose="020B0609020000020004" pitchFamily="49" charset="0"/>
              </a:rPr>
              <a:t>baz</a:t>
            </a:r>
            <a:r>
              <a:rPr lang="en-US" sz="1400" dirty="0">
                <a:latin typeface="Cascadia Code" panose="020B0609020000020004" pitchFamily="49" charset="0"/>
                <a:cs typeface="Cascadia Code" panose="020B0609020000020004" pitchFamily="49" charset="0"/>
              </a:rPr>
              <a:t>]</a:t>
            </a:r>
          </a:p>
          <a:p>
            <a:pPr>
              <a:lnSpc>
                <a:spcPct val="110000"/>
              </a:lnSpc>
              <a:spcBef>
                <a:spcPts val="200"/>
              </a:spcBef>
            </a:pPr>
            <a:r>
              <a:rPr lang="en-US" sz="1400" dirty="0">
                <a:latin typeface="Cascadia Code" panose="020B0609020000020004" pitchFamily="49" charset="0"/>
                <a:cs typeface="Cascadia Code" panose="020B0609020000020004" pitchFamily="49" charset="0"/>
              </a:rPr>
              <a:t>------------------------</a:t>
            </a:r>
          </a:p>
          <a:p>
            <a:pPr>
              <a:lnSpc>
                <a:spcPct val="110000"/>
              </a:lnSpc>
              <a:spcBef>
                <a:spcPts val="200"/>
              </a:spcBef>
            </a:pPr>
            <a:r>
              <a:rPr lang="en-US" sz="1400" dirty="0">
                <a:latin typeface="Cascadia Code" panose="020B0609020000020004" pitchFamily="49" charset="0"/>
                <a:cs typeface="Cascadia Code" panose="020B0609020000020004" pitchFamily="49" charset="0"/>
              </a:rPr>
              <a:t>Input:123-45-6789;regex:-(.*?)</a:t>
            </a:r>
          </a:p>
          <a:p>
            <a:pPr>
              <a:lnSpc>
                <a:spcPct val="110000"/>
              </a:lnSpc>
              <a:spcBef>
                <a:spcPts val="200"/>
              </a:spcBef>
            </a:pPr>
            <a:r>
              <a:rPr lang="en-US" sz="1400" dirty="0">
                <a:latin typeface="Cascadia Code" panose="020B0609020000020004" pitchFamily="49" charset="0"/>
                <a:cs typeface="Cascadia Code" panose="020B0609020000020004" pitchFamily="49" charset="0"/>
              </a:rPr>
              <a:t> [123] [45] [6789]</a:t>
            </a:r>
          </a:p>
          <a:p>
            <a:pPr>
              <a:lnSpc>
                <a:spcPct val="110000"/>
              </a:lnSpc>
              <a:spcBef>
                <a:spcPts val="200"/>
              </a:spcBef>
            </a:pPr>
            <a:r>
              <a:rPr lang="en-US" sz="1400" dirty="0">
                <a:latin typeface="Cascadia Code" panose="020B0609020000020004" pitchFamily="49" charset="0"/>
                <a:cs typeface="Cascadia Code" panose="020B0609020000020004" pitchFamily="49" charset="0"/>
              </a:rPr>
              <a:t>--------------------------</a:t>
            </a:r>
          </a:p>
          <a:p>
            <a:pPr>
              <a:lnSpc>
                <a:spcPct val="110000"/>
              </a:lnSpc>
              <a:spcBef>
                <a:spcPts val="200"/>
              </a:spcBef>
            </a:pPr>
            <a:r>
              <a:rPr lang="en-US" sz="1400" dirty="0">
                <a:latin typeface="Cascadia Code" panose="020B0609020000020004" pitchFamily="49" charset="0"/>
                <a:cs typeface="Cascadia Code" panose="020B0609020000020004" pitchFamily="49" charset="0"/>
              </a:rPr>
              <a:t>Input:123-45-6789;regex:([0-9]{3,})-([0-9]{2,})-([0-9]{4,})</a:t>
            </a:r>
          </a:p>
          <a:p>
            <a:pPr>
              <a:lnSpc>
                <a:spcPct val="110000"/>
              </a:lnSpc>
              <a:spcBef>
                <a:spcPts val="200"/>
              </a:spcBef>
            </a:pPr>
            <a:r>
              <a:rPr lang="en-US" sz="1400" dirty="0">
                <a:latin typeface="Cascadia Code" panose="020B0609020000020004" pitchFamily="49" charset="0"/>
                <a:cs typeface="Cascadia Code" panose="020B0609020000020004" pitchFamily="49" charset="0"/>
              </a:rPr>
              <a:t>Search matches: size:4</a:t>
            </a:r>
          </a:p>
          <a:p>
            <a:pPr>
              <a:lnSpc>
                <a:spcPct val="110000"/>
              </a:lnSpc>
              <a:spcBef>
                <a:spcPts val="200"/>
              </a:spcBef>
            </a:pPr>
            <a:r>
              <a:rPr lang="en-US" sz="1400" dirty="0">
                <a:latin typeface="Cascadia Code" panose="020B0609020000020004" pitchFamily="49" charset="0"/>
                <a:cs typeface="Cascadia Code" panose="020B0609020000020004" pitchFamily="49" charset="0"/>
              </a:rPr>
              <a:t>matches[0]=123-45-6789</a:t>
            </a:r>
          </a:p>
          <a:p>
            <a:pPr>
              <a:lnSpc>
                <a:spcPct val="110000"/>
              </a:lnSpc>
              <a:spcBef>
                <a:spcPts val="200"/>
              </a:spcBef>
            </a:pPr>
            <a:r>
              <a:rPr lang="en-US" sz="1400" dirty="0">
                <a:latin typeface="Cascadia Code" panose="020B0609020000020004" pitchFamily="49" charset="0"/>
                <a:cs typeface="Cascadia Code" panose="020B0609020000020004" pitchFamily="49" charset="0"/>
              </a:rPr>
              <a:t>matches[1]=123</a:t>
            </a:r>
          </a:p>
          <a:p>
            <a:pPr>
              <a:lnSpc>
                <a:spcPct val="110000"/>
              </a:lnSpc>
              <a:spcBef>
                <a:spcPts val="200"/>
              </a:spcBef>
            </a:pPr>
            <a:r>
              <a:rPr lang="en-US" sz="1400" dirty="0">
                <a:latin typeface="Cascadia Code" panose="020B0609020000020004" pitchFamily="49" charset="0"/>
                <a:cs typeface="Cascadia Code" panose="020B0609020000020004" pitchFamily="49" charset="0"/>
              </a:rPr>
              <a:t>matches[2]=45</a:t>
            </a:r>
          </a:p>
          <a:p>
            <a:pPr>
              <a:lnSpc>
                <a:spcPct val="110000"/>
              </a:lnSpc>
              <a:spcBef>
                <a:spcPts val="200"/>
              </a:spcBef>
            </a:pPr>
            <a:r>
              <a:rPr lang="en-US" sz="1400" dirty="0">
                <a:latin typeface="Cascadia Code" panose="020B0609020000020004" pitchFamily="49" charset="0"/>
                <a:cs typeface="Cascadia Code" panose="020B0609020000020004" pitchFamily="49" charset="0"/>
              </a:rPr>
              <a:t>matches[3]=6789</a:t>
            </a:r>
          </a:p>
        </p:txBody>
      </p:sp>
      <p:sp>
        <p:nvSpPr>
          <p:cNvPr id="4" name="Content Placeholder 3">
            <a:extLst>
              <a:ext uri="{FF2B5EF4-FFF2-40B4-BE49-F238E27FC236}">
                <a16:creationId xmlns:a16="http://schemas.microsoft.com/office/drawing/2014/main" id="{F9B41D69-F462-BAF8-64A6-C8B1607E7265}"/>
              </a:ext>
            </a:extLst>
          </p:cNvPr>
          <p:cNvSpPr>
            <a:spLocks noGrp="1"/>
          </p:cNvSpPr>
          <p:nvPr>
            <p:ph sz="half" idx="2"/>
          </p:nvPr>
        </p:nvSpPr>
        <p:spPr>
          <a:xfrm>
            <a:off x="6217919" y="1845735"/>
            <a:ext cx="5807427" cy="4023360"/>
          </a:xfrm>
        </p:spPr>
        <p:txBody>
          <a:bodyPr>
            <a:normAutofit lnSpcReduction="10000"/>
          </a:bodyPr>
          <a:lstStyle/>
          <a:p>
            <a:pPr>
              <a:spcBef>
                <a:spcPts val="200"/>
              </a:spcBef>
            </a:pPr>
            <a:r>
              <a:rPr lang="en-US" sz="1800" b="1" u="sng" dirty="0">
                <a:cs typeface="Cascadia Code" panose="020B0609020000020004" pitchFamily="49" charset="0"/>
              </a:rPr>
              <a:t>Simple search/ replace:</a:t>
            </a:r>
          </a:p>
          <a:p>
            <a:pPr>
              <a:spcBef>
                <a:spcPts val="200"/>
              </a:spcBef>
            </a:pPr>
            <a:endParaRPr lang="en-US" sz="1600" dirty="0">
              <a:cs typeface="Cascadia Code" panose="020B0609020000020004" pitchFamily="49" charset="0"/>
            </a:endParaRPr>
          </a:p>
          <a:p>
            <a:pPr>
              <a:spcBef>
                <a:spcPts val="200"/>
              </a:spcBef>
            </a:pPr>
            <a:r>
              <a:rPr lang="en-US" sz="1600" dirty="0">
                <a:latin typeface="Cascadia Code" panose="020B0609020000020004" pitchFamily="49" charset="0"/>
                <a:cs typeface="Cascadia Code" panose="020B0609020000020004" pitchFamily="49" charset="0"/>
              </a:rPr>
              <a:t>Regex search using ‘</a:t>
            </a:r>
            <a:r>
              <a:rPr lang="en-US" sz="1600" dirty="0" err="1">
                <a:latin typeface="Cascadia Code" panose="020B0609020000020004" pitchFamily="49" charset="0"/>
                <a:cs typeface="Cascadia Code" panose="020B0609020000020004" pitchFamily="49" charset="0"/>
              </a:rPr>
              <a:t>abc</a:t>
            </a:r>
            <a:r>
              <a:rPr lang="en-US" sz="1600" dirty="0">
                <a:latin typeface="Cascadia Code" panose="020B0609020000020004" pitchFamily="49" charset="0"/>
                <a:cs typeface="Cascadia Code" panose="020B0609020000020004" pitchFamily="49" charset="0"/>
              </a:rPr>
              <a:t>’ on abcdefxyabc123abc</a:t>
            </a:r>
          </a:p>
          <a:p>
            <a:pPr>
              <a:spcBef>
                <a:spcPts val="200"/>
              </a:spcBef>
            </a:pPr>
            <a:r>
              <a:rPr lang="en-US" sz="1600" dirty="0">
                <a:latin typeface="Cascadia Code" panose="020B0609020000020004" pitchFamily="49" charset="0"/>
                <a:cs typeface="Cascadia Code" panose="020B0609020000020004" pitchFamily="49" charset="0"/>
              </a:rPr>
              <a:t>&gt;&gt; Result is:1(true)</a:t>
            </a:r>
          </a:p>
          <a:p>
            <a:pPr>
              <a:spcBef>
                <a:spcPts val="200"/>
              </a:spcBef>
            </a:pPr>
            <a:endParaRPr lang="en-US" sz="1600" dirty="0">
              <a:latin typeface="Cascadia Code" panose="020B0609020000020004" pitchFamily="49" charset="0"/>
              <a:cs typeface="Cascadia Code" panose="020B0609020000020004" pitchFamily="49" charset="0"/>
            </a:endParaRPr>
          </a:p>
          <a:p>
            <a:pPr>
              <a:spcBef>
                <a:spcPts val="200"/>
              </a:spcBef>
            </a:pPr>
            <a:r>
              <a:rPr lang="en-US" sz="1600" dirty="0">
                <a:latin typeface="Cascadia Code" panose="020B0609020000020004" pitchFamily="49" charset="0"/>
                <a:cs typeface="Cascadia Code" panose="020B0609020000020004" pitchFamily="49" charset="0"/>
              </a:rPr>
              <a:t>Regex single match using ‘</a:t>
            </a:r>
            <a:r>
              <a:rPr lang="en-US" sz="1600" dirty="0" err="1">
                <a:latin typeface="Cascadia Code" panose="020B0609020000020004" pitchFamily="49" charset="0"/>
                <a:cs typeface="Cascadia Code" panose="020B0609020000020004" pitchFamily="49" charset="0"/>
              </a:rPr>
              <a:t>abc</a:t>
            </a:r>
            <a:r>
              <a:rPr lang="en-US" sz="1600" dirty="0">
                <a:latin typeface="Cascadia Code" panose="020B0609020000020004" pitchFamily="49" charset="0"/>
                <a:cs typeface="Cascadia Code" panose="020B0609020000020004" pitchFamily="49" charset="0"/>
              </a:rPr>
              <a:t>’ on abcdefxyabc123abc</a:t>
            </a:r>
          </a:p>
          <a:p>
            <a:pPr>
              <a:spcBef>
                <a:spcPts val="200"/>
              </a:spcBef>
            </a:pPr>
            <a:r>
              <a:rPr lang="en-US" sz="1600" dirty="0">
                <a:latin typeface="Cascadia Code" panose="020B0609020000020004" pitchFamily="49" charset="0"/>
                <a:cs typeface="Cascadia Code" panose="020B0609020000020004" pitchFamily="49" charset="0"/>
              </a:rPr>
              <a:t>&gt;&gt; Result </a:t>
            </a:r>
            <a:r>
              <a:rPr lang="en-US" sz="1600" dirty="0" err="1">
                <a:latin typeface="Cascadia Code" panose="020B0609020000020004" pitchFamily="49" charset="0"/>
                <a:cs typeface="Cascadia Code" panose="020B0609020000020004" pitchFamily="49" charset="0"/>
              </a:rPr>
              <a:t>is:abc</a:t>
            </a:r>
            <a:endParaRPr lang="en-US" sz="1600" dirty="0">
              <a:latin typeface="Cascadia Code" panose="020B0609020000020004" pitchFamily="49" charset="0"/>
              <a:cs typeface="Cascadia Code" panose="020B0609020000020004" pitchFamily="49" charset="0"/>
            </a:endParaRPr>
          </a:p>
          <a:p>
            <a:pPr>
              <a:spcBef>
                <a:spcPts val="200"/>
              </a:spcBef>
            </a:pPr>
            <a:endParaRPr lang="en-US" sz="1600" dirty="0">
              <a:latin typeface="Cascadia Code" panose="020B0609020000020004" pitchFamily="49" charset="0"/>
              <a:cs typeface="Cascadia Code" panose="020B0609020000020004" pitchFamily="49" charset="0"/>
            </a:endParaRPr>
          </a:p>
          <a:p>
            <a:pPr>
              <a:spcBef>
                <a:spcPts val="200"/>
              </a:spcBef>
            </a:pPr>
            <a:r>
              <a:rPr lang="en-US" sz="1600" dirty="0">
                <a:latin typeface="Cascadia Code" panose="020B0609020000020004" pitchFamily="49" charset="0"/>
                <a:cs typeface="Cascadia Code" panose="020B0609020000020004" pitchFamily="49" charset="0"/>
              </a:rPr>
              <a:t>Regex replace using ‘</a:t>
            </a:r>
            <a:r>
              <a:rPr lang="en-US" sz="1600" dirty="0" err="1">
                <a:latin typeface="Cascadia Code" panose="020B0609020000020004" pitchFamily="49" charset="0"/>
                <a:cs typeface="Cascadia Code" panose="020B0609020000020004" pitchFamily="49" charset="0"/>
              </a:rPr>
              <a:t>abc</a:t>
            </a:r>
            <a:r>
              <a:rPr lang="en-US" sz="1600" dirty="0">
                <a:latin typeface="Cascadia Code" panose="020B0609020000020004" pitchFamily="49" charset="0"/>
                <a:cs typeface="Cascadia Code" panose="020B0609020000020004" pitchFamily="49" charset="0"/>
              </a:rPr>
              <a:t>’ on abcdefxyabc123abc with p</a:t>
            </a:r>
          </a:p>
          <a:p>
            <a:pPr>
              <a:spcBef>
                <a:spcPts val="200"/>
              </a:spcBef>
            </a:pPr>
            <a:r>
              <a:rPr lang="en-US" sz="1600" dirty="0">
                <a:latin typeface="Cascadia Code" panose="020B0609020000020004" pitchFamily="49" charset="0"/>
                <a:cs typeface="Cascadia Code" panose="020B0609020000020004" pitchFamily="49" charset="0"/>
              </a:rPr>
              <a:t>&gt;&gt; Result is:pdefxyp123p</a:t>
            </a:r>
          </a:p>
        </p:txBody>
      </p:sp>
      <p:sp>
        <p:nvSpPr>
          <p:cNvPr id="5" name="TextBox 4"/>
          <p:cNvSpPr txBox="1"/>
          <p:nvPr/>
        </p:nvSpPr>
        <p:spPr>
          <a:xfrm>
            <a:off x="218831" y="5654302"/>
            <a:ext cx="11806515" cy="646331"/>
          </a:xfrm>
          <a:prstGeom prst="rect">
            <a:avLst/>
          </a:prstGeom>
          <a:noFill/>
        </p:spPr>
        <p:txBody>
          <a:bodyPr wrap="square" rtlCol="0">
            <a:spAutoFit/>
          </a:bodyPr>
          <a:lstStyle/>
          <a:p>
            <a:r>
              <a:rPr lang="en-US" dirty="0">
                <a:solidFill>
                  <a:srgbClr val="FF0000"/>
                </a:solidFill>
              </a:rPr>
              <a:t>Caution: Choose carefully between </a:t>
            </a:r>
            <a:r>
              <a:rPr lang="en-US" dirty="0" err="1">
                <a:solidFill>
                  <a:srgbClr val="FF0000"/>
                </a:solidFill>
              </a:rPr>
              <a:t>regex_search</a:t>
            </a:r>
            <a:r>
              <a:rPr lang="en-US" dirty="0">
                <a:solidFill>
                  <a:srgbClr val="FF0000"/>
                </a:solidFill>
              </a:rPr>
              <a:t> and </a:t>
            </a:r>
            <a:r>
              <a:rPr lang="en-US" dirty="0" err="1">
                <a:solidFill>
                  <a:srgbClr val="FF0000"/>
                </a:solidFill>
              </a:rPr>
              <a:t>regex_match</a:t>
            </a:r>
            <a:r>
              <a:rPr lang="en-US" dirty="0">
                <a:solidFill>
                  <a:srgbClr val="FF0000"/>
                </a:solidFill>
              </a:rPr>
              <a:t>; You may not get the same results for a given regex, since ‘match’ matches the whole string (</a:t>
            </a:r>
            <a:r>
              <a:rPr lang="en-US" dirty="0" err="1">
                <a:hlinkClick r:id="rId2"/>
              </a:rPr>
              <a:t>std</a:t>
            </a:r>
            <a:r>
              <a:rPr lang="en-US" dirty="0">
                <a:hlinkClick r:id="rId2"/>
              </a:rPr>
              <a:t>::</a:t>
            </a:r>
            <a:r>
              <a:rPr lang="en-US" dirty="0" err="1">
                <a:hlinkClick r:id="rId2"/>
              </a:rPr>
              <a:t>regex_match</a:t>
            </a:r>
            <a:r>
              <a:rPr lang="en-US">
                <a:hlinkClick r:id="rId2"/>
              </a:rPr>
              <a:t> - cppreference.com</a:t>
            </a:r>
            <a:r>
              <a:rPr lang="en-US"/>
              <a:t>)</a:t>
            </a:r>
            <a:endParaRPr lang="en-US" dirty="0">
              <a:solidFill>
                <a:srgbClr val="FF0000"/>
              </a:solidFill>
            </a:endParaRPr>
          </a:p>
        </p:txBody>
      </p:sp>
    </p:spTree>
    <p:extLst>
      <p:ext uri="{BB962C8B-B14F-4D97-AF65-F5344CB8AC3E}">
        <p14:creationId xmlns:p14="http://schemas.microsoft.com/office/powerpoint/2010/main" val="1762070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9B26F-8EA0-BC9B-3868-2FEA0FFA2441}"/>
              </a:ext>
            </a:extLst>
          </p:cNvPr>
          <p:cNvSpPr>
            <a:spLocks noGrp="1"/>
          </p:cNvSpPr>
          <p:nvPr>
            <p:ph type="title"/>
          </p:nvPr>
        </p:nvSpPr>
        <p:spPr/>
        <p:txBody>
          <a:bodyPr/>
          <a:lstStyle/>
          <a:p>
            <a:r>
              <a:rPr lang="en-US" dirty="0"/>
              <a:t>Sample results … Greedy and non-greedy</a:t>
            </a:r>
          </a:p>
        </p:txBody>
      </p:sp>
      <p:sp>
        <p:nvSpPr>
          <p:cNvPr id="3" name="Content Placeholder 2">
            <a:extLst>
              <a:ext uri="{FF2B5EF4-FFF2-40B4-BE49-F238E27FC236}">
                <a16:creationId xmlns:a16="http://schemas.microsoft.com/office/drawing/2014/main" id="{429CBB58-E544-FD5A-6CE5-2B8A8B8B5860}"/>
              </a:ext>
            </a:extLst>
          </p:cNvPr>
          <p:cNvSpPr>
            <a:spLocks noGrp="1"/>
          </p:cNvSpPr>
          <p:nvPr>
            <p:ph sz="half" idx="1"/>
          </p:nvPr>
        </p:nvSpPr>
        <p:spPr/>
        <p:txBody>
          <a:bodyPr>
            <a:normAutofit/>
          </a:bodyPr>
          <a:lstStyle/>
          <a:p>
            <a:pPr>
              <a:lnSpc>
                <a:spcPct val="110000"/>
              </a:lnSpc>
              <a:spcBef>
                <a:spcPts val="200"/>
              </a:spcBef>
            </a:pPr>
            <a:r>
              <a:rPr lang="en-US" sz="1800" b="1" u="sng" dirty="0"/>
              <a:t>Greedy:</a:t>
            </a:r>
          </a:p>
          <a:p>
            <a:pPr>
              <a:lnSpc>
                <a:spcPct val="110000"/>
              </a:lnSpc>
              <a:spcBef>
                <a:spcPts val="200"/>
              </a:spcBef>
            </a:pPr>
            <a:r>
              <a:rPr lang="en-US" sz="1400" dirty="0">
                <a:latin typeface="Cascadia Code" panose="020B0609020000020004" pitchFamily="49" charset="0"/>
                <a:cs typeface="Cascadia Code" panose="020B0609020000020004" pitchFamily="49" charset="0"/>
              </a:rPr>
              <a:t>Regex search using </a:t>
            </a:r>
            <a:r>
              <a:rPr lang="en-US" sz="1400" dirty="0" err="1">
                <a:latin typeface="Cascadia Code" panose="020B0609020000020004" pitchFamily="49" charset="0"/>
                <a:cs typeface="Cascadia Code" panose="020B0609020000020004" pitchFamily="49" charset="0"/>
              </a:rPr>
              <a:t>abc</a:t>
            </a:r>
            <a:r>
              <a:rPr lang="en-US" sz="1400" dirty="0">
                <a:latin typeface="Cascadia Code" panose="020B0609020000020004" pitchFamily="49" charset="0"/>
                <a:cs typeface="Cascadia Code" panose="020B0609020000020004" pitchFamily="49" charset="0"/>
              </a:rPr>
              <a:t>(.*) on abcdefxyabc123abc</a:t>
            </a:r>
          </a:p>
          <a:p>
            <a:pPr>
              <a:lnSpc>
                <a:spcPct val="110000"/>
              </a:lnSpc>
              <a:spcBef>
                <a:spcPts val="200"/>
              </a:spcBef>
            </a:pPr>
            <a:r>
              <a:rPr lang="en-US" sz="1400" dirty="0">
                <a:latin typeface="Cascadia Code" panose="020B0609020000020004" pitchFamily="49" charset="0"/>
                <a:cs typeface="Cascadia Code" panose="020B0609020000020004" pitchFamily="49" charset="0"/>
              </a:rPr>
              <a:t>&gt;&gt;Greedy Result is:1(true)</a:t>
            </a:r>
          </a:p>
          <a:p>
            <a:pPr>
              <a:lnSpc>
                <a:spcPct val="110000"/>
              </a:lnSpc>
              <a:spcBef>
                <a:spcPts val="200"/>
              </a:spcBef>
            </a:pPr>
            <a:endParaRPr lang="en-US" sz="1400" dirty="0">
              <a:latin typeface="Cascadia Code" panose="020B0609020000020004" pitchFamily="49" charset="0"/>
              <a:cs typeface="Cascadia Code" panose="020B0609020000020004" pitchFamily="49" charset="0"/>
            </a:endParaRPr>
          </a:p>
          <a:p>
            <a:pPr>
              <a:lnSpc>
                <a:spcPct val="110000"/>
              </a:lnSpc>
              <a:spcBef>
                <a:spcPts val="200"/>
              </a:spcBef>
            </a:pPr>
            <a:r>
              <a:rPr lang="en-US" sz="1400" dirty="0">
                <a:latin typeface="Cascadia Code" panose="020B0609020000020004" pitchFamily="49" charset="0"/>
                <a:cs typeface="Cascadia Code" panose="020B0609020000020004" pitchFamily="49" charset="0"/>
              </a:rPr>
              <a:t>Regex single match using </a:t>
            </a:r>
            <a:r>
              <a:rPr lang="en-US" sz="1400" dirty="0" err="1">
                <a:latin typeface="Cascadia Code" panose="020B0609020000020004" pitchFamily="49" charset="0"/>
                <a:cs typeface="Cascadia Code" panose="020B0609020000020004" pitchFamily="49" charset="0"/>
              </a:rPr>
              <a:t>abc</a:t>
            </a:r>
            <a:r>
              <a:rPr lang="en-US" sz="1400" dirty="0">
                <a:latin typeface="Cascadia Code" panose="020B0609020000020004" pitchFamily="49" charset="0"/>
                <a:cs typeface="Cascadia Code" panose="020B0609020000020004" pitchFamily="49" charset="0"/>
              </a:rPr>
              <a:t>(.*) on abcdefxyabc123abc</a:t>
            </a:r>
          </a:p>
          <a:p>
            <a:pPr>
              <a:lnSpc>
                <a:spcPct val="110000"/>
              </a:lnSpc>
              <a:spcBef>
                <a:spcPts val="200"/>
              </a:spcBef>
            </a:pPr>
            <a:r>
              <a:rPr lang="en-US" sz="1400" dirty="0">
                <a:latin typeface="Cascadia Code" panose="020B0609020000020004" pitchFamily="49" charset="0"/>
                <a:cs typeface="Cascadia Code" panose="020B0609020000020004" pitchFamily="49" charset="0"/>
              </a:rPr>
              <a:t>&gt;&gt;Greedy Result is:abcdefxyabc123abc</a:t>
            </a:r>
          </a:p>
          <a:p>
            <a:pPr>
              <a:lnSpc>
                <a:spcPct val="110000"/>
              </a:lnSpc>
              <a:spcBef>
                <a:spcPts val="200"/>
              </a:spcBef>
            </a:pPr>
            <a:endParaRPr lang="en-US" sz="1400" dirty="0">
              <a:latin typeface="Cascadia Code" panose="020B0609020000020004" pitchFamily="49" charset="0"/>
              <a:cs typeface="Cascadia Code" panose="020B0609020000020004" pitchFamily="49" charset="0"/>
            </a:endParaRPr>
          </a:p>
          <a:p>
            <a:pPr>
              <a:lnSpc>
                <a:spcPct val="110000"/>
              </a:lnSpc>
              <a:spcBef>
                <a:spcPts val="200"/>
              </a:spcBef>
            </a:pPr>
            <a:r>
              <a:rPr lang="en-US" sz="1400" dirty="0">
                <a:latin typeface="Cascadia Code" panose="020B0609020000020004" pitchFamily="49" charset="0"/>
                <a:cs typeface="Cascadia Code" panose="020B0609020000020004" pitchFamily="49" charset="0"/>
              </a:rPr>
              <a:t>Regex replace using </a:t>
            </a:r>
            <a:r>
              <a:rPr lang="en-US" sz="1400" dirty="0" err="1">
                <a:latin typeface="Cascadia Code" panose="020B0609020000020004" pitchFamily="49" charset="0"/>
                <a:cs typeface="Cascadia Code" panose="020B0609020000020004" pitchFamily="49" charset="0"/>
              </a:rPr>
              <a:t>abc</a:t>
            </a:r>
            <a:r>
              <a:rPr lang="en-US" sz="1400" dirty="0">
                <a:latin typeface="Cascadia Code" panose="020B0609020000020004" pitchFamily="49" charset="0"/>
                <a:cs typeface="Cascadia Code" panose="020B0609020000020004" pitchFamily="49" charset="0"/>
              </a:rPr>
              <a:t>(.*) on abcdefxyabc123abc with p</a:t>
            </a:r>
          </a:p>
          <a:p>
            <a:pPr>
              <a:lnSpc>
                <a:spcPct val="110000"/>
              </a:lnSpc>
              <a:spcBef>
                <a:spcPts val="200"/>
              </a:spcBef>
            </a:pPr>
            <a:r>
              <a:rPr lang="en-US" sz="1400" dirty="0">
                <a:latin typeface="Cascadia Code" panose="020B0609020000020004" pitchFamily="49" charset="0"/>
                <a:cs typeface="Cascadia Code" panose="020B0609020000020004" pitchFamily="49" charset="0"/>
              </a:rPr>
              <a:t>&gt;&gt;Greedy Result </a:t>
            </a:r>
            <a:r>
              <a:rPr lang="en-US" sz="1400" dirty="0" err="1">
                <a:latin typeface="Cascadia Code" panose="020B0609020000020004" pitchFamily="49" charset="0"/>
                <a:cs typeface="Cascadia Code" panose="020B0609020000020004" pitchFamily="49" charset="0"/>
              </a:rPr>
              <a:t>is:p</a:t>
            </a:r>
            <a:endParaRPr lang="en-US" sz="1400" dirty="0">
              <a:latin typeface="Cascadia Code" panose="020B0609020000020004" pitchFamily="49" charset="0"/>
              <a:cs typeface="Cascadia Code" panose="020B0609020000020004" pitchFamily="49" charset="0"/>
            </a:endParaRPr>
          </a:p>
        </p:txBody>
      </p:sp>
      <p:sp>
        <p:nvSpPr>
          <p:cNvPr id="4" name="Content Placeholder 3">
            <a:extLst>
              <a:ext uri="{FF2B5EF4-FFF2-40B4-BE49-F238E27FC236}">
                <a16:creationId xmlns:a16="http://schemas.microsoft.com/office/drawing/2014/main" id="{F9B41D69-F462-BAF8-64A6-C8B1607E7265}"/>
              </a:ext>
            </a:extLst>
          </p:cNvPr>
          <p:cNvSpPr>
            <a:spLocks noGrp="1"/>
          </p:cNvSpPr>
          <p:nvPr>
            <p:ph sz="half" idx="2"/>
          </p:nvPr>
        </p:nvSpPr>
        <p:spPr>
          <a:xfrm>
            <a:off x="6217919" y="1845735"/>
            <a:ext cx="5807427" cy="4023360"/>
          </a:xfrm>
        </p:spPr>
        <p:txBody>
          <a:bodyPr>
            <a:normAutofit/>
          </a:bodyPr>
          <a:lstStyle/>
          <a:p>
            <a:pPr>
              <a:spcBef>
                <a:spcPts val="200"/>
              </a:spcBef>
            </a:pPr>
            <a:r>
              <a:rPr lang="en-US" sz="1800" b="1" u="sng" dirty="0">
                <a:cs typeface="Cascadia Code" panose="020B0609020000020004" pitchFamily="49" charset="0"/>
              </a:rPr>
              <a:t>Non greedy:</a:t>
            </a:r>
          </a:p>
          <a:p>
            <a:pPr>
              <a:spcBef>
                <a:spcPts val="200"/>
              </a:spcBef>
            </a:pPr>
            <a:endParaRPr lang="en-US" sz="1800" b="1" u="sng" dirty="0">
              <a:cs typeface="Cascadia Code" panose="020B0609020000020004" pitchFamily="49" charset="0"/>
            </a:endParaRPr>
          </a:p>
          <a:p>
            <a:pPr>
              <a:spcBef>
                <a:spcPts val="200"/>
              </a:spcBef>
            </a:pPr>
            <a:r>
              <a:rPr lang="en-US" sz="1400" dirty="0">
                <a:latin typeface="Cascadia Code" panose="020B0609020000020004" pitchFamily="49" charset="0"/>
                <a:cs typeface="Cascadia Code" panose="020B0609020000020004" pitchFamily="49" charset="0"/>
              </a:rPr>
              <a:t>Regex search using </a:t>
            </a:r>
            <a:r>
              <a:rPr lang="en-US" sz="1400" dirty="0" err="1">
                <a:latin typeface="Cascadia Code" panose="020B0609020000020004" pitchFamily="49" charset="0"/>
                <a:cs typeface="Cascadia Code" panose="020B0609020000020004" pitchFamily="49" charset="0"/>
              </a:rPr>
              <a:t>abc</a:t>
            </a:r>
            <a:r>
              <a:rPr lang="en-US" sz="1400" dirty="0">
                <a:latin typeface="Cascadia Code" panose="020B0609020000020004" pitchFamily="49" charset="0"/>
                <a:cs typeface="Cascadia Code" panose="020B0609020000020004" pitchFamily="49" charset="0"/>
              </a:rPr>
              <a:t>(.*?) on abcdefxyabc123abc</a:t>
            </a:r>
          </a:p>
          <a:p>
            <a:pPr>
              <a:spcBef>
                <a:spcPts val="200"/>
              </a:spcBef>
            </a:pPr>
            <a:r>
              <a:rPr lang="en-US" sz="1400" dirty="0">
                <a:latin typeface="Cascadia Code" panose="020B0609020000020004" pitchFamily="49" charset="0"/>
                <a:cs typeface="Cascadia Code" panose="020B0609020000020004" pitchFamily="49" charset="0"/>
              </a:rPr>
              <a:t>&gt;&gt;</a:t>
            </a:r>
            <a:r>
              <a:rPr lang="en-US" sz="1400" dirty="0" err="1">
                <a:latin typeface="Cascadia Code" panose="020B0609020000020004" pitchFamily="49" charset="0"/>
                <a:cs typeface="Cascadia Code" panose="020B0609020000020004" pitchFamily="49" charset="0"/>
              </a:rPr>
              <a:t>NonGreedy</a:t>
            </a:r>
            <a:r>
              <a:rPr lang="en-US" sz="1400" dirty="0">
                <a:latin typeface="Cascadia Code" panose="020B0609020000020004" pitchFamily="49" charset="0"/>
                <a:cs typeface="Cascadia Code" panose="020B0609020000020004" pitchFamily="49" charset="0"/>
              </a:rPr>
              <a:t> Result is:1(true)</a:t>
            </a:r>
          </a:p>
          <a:p>
            <a:pPr>
              <a:spcBef>
                <a:spcPts val="200"/>
              </a:spcBef>
            </a:pPr>
            <a:endParaRPr lang="en-US" sz="1400" dirty="0">
              <a:latin typeface="Cascadia Code" panose="020B0609020000020004" pitchFamily="49" charset="0"/>
              <a:cs typeface="Cascadia Code" panose="020B0609020000020004" pitchFamily="49" charset="0"/>
            </a:endParaRPr>
          </a:p>
          <a:p>
            <a:pPr>
              <a:spcBef>
                <a:spcPts val="200"/>
              </a:spcBef>
            </a:pPr>
            <a:r>
              <a:rPr lang="en-US" sz="1400" dirty="0">
                <a:latin typeface="Cascadia Code" panose="020B0609020000020004" pitchFamily="49" charset="0"/>
                <a:cs typeface="Cascadia Code" panose="020B0609020000020004" pitchFamily="49" charset="0"/>
              </a:rPr>
              <a:t>Regex single match using </a:t>
            </a:r>
            <a:r>
              <a:rPr lang="en-US" sz="1400" dirty="0" err="1">
                <a:latin typeface="Cascadia Code" panose="020B0609020000020004" pitchFamily="49" charset="0"/>
                <a:cs typeface="Cascadia Code" panose="020B0609020000020004" pitchFamily="49" charset="0"/>
              </a:rPr>
              <a:t>abc</a:t>
            </a:r>
            <a:r>
              <a:rPr lang="en-US" sz="1400" dirty="0">
                <a:latin typeface="Cascadia Code" panose="020B0609020000020004" pitchFamily="49" charset="0"/>
                <a:cs typeface="Cascadia Code" panose="020B0609020000020004" pitchFamily="49" charset="0"/>
              </a:rPr>
              <a:t>(.*?) on abcdefxyabc123abc</a:t>
            </a:r>
          </a:p>
          <a:p>
            <a:pPr>
              <a:spcBef>
                <a:spcPts val="200"/>
              </a:spcBef>
            </a:pPr>
            <a:r>
              <a:rPr lang="en-US" sz="1400" dirty="0">
                <a:latin typeface="Cascadia Code" panose="020B0609020000020004" pitchFamily="49" charset="0"/>
                <a:cs typeface="Cascadia Code" panose="020B0609020000020004" pitchFamily="49" charset="0"/>
              </a:rPr>
              <a:t>&gt;&gt;</a:t>
            </a:r>
            <a:r>
              <a:rPr lang="en-US" sz="1400" dirty="0" err="1">
                <a:latin typeface="Cascadia Code" panose="020B0609020000020004" pitchFamily="49" charset="0"/>
                <a:cs typeface="Cascadia Code" panose="020B0609020000020004" pitchFamily="49" charset="0"/>
              </a:rPr>
              <a:t>NonGreedy</a:t>
            </a:r>
            <a:r>
              <a:rPr lang="en-US" sz="1400" dirty="0">
                <a:latin typeface="Cascadia Code" panose="020B0609020000020004" pitchFamily="49" charset="0"/>
                <a:cs typeface="Cascadia Code" panose="020B0609020000020004" pitchFamily="49" charset="0"/>
              </a:rPr>
              <a:t> Match Result </a:t>
            </a:r>
            <a:r>
              <a:rPr lang="en-US" sz="1400" dirty="0" err="1">
                <a:latin typeface="Cascadia Code" panose="020B0609020000020004" pitchFamily="49" charset="0"/>
                <a:cs typeface="Cascadia Code" panose="020B0609020000020004" pitchFamily="49" charset="0"/>
              </a:rPr>
              <a:t>is:abc</a:t>
            </a:r>
            <a:endParaRPr lang="en-US" sz="1400" dirty="0">
              <a:latin typeface="Cascadia Code" panose="020B0609020000020004" pitchFamily="49" charset="0"/>
              <a:cs typeface="Cascadia Code" panose="020B0609020000020004" pitchFamily="49" charset="0"/>
            </a:endParaRPr>
          </a:p>
          <a:p>
            <a:pPr>
              <a:spcBef>
                <a:spcPts val="200"/>
              </a:spcBef>
            </a:pPr>
            <a:endParaRPr lang="en-US" sz="1400" dirty="0">
              <a:latin typeface="Cascadia Code" panose="020B0609020000020004" pitchFamily="49" charset="0"/>
              <a:cs typeface="Cascadia Code" panose="020B0609020000020004" pitchFamily="49" charset="0"/>
            </a:endParaRPr>
          </a:p>
          <a:p>
            <a:pPr>
              <a:spcBef>
                <a:spcPts val="200"/>
              </a:spcBef>
            </a:pPr>
            <a:r>
              <a:rPr lang="en-US" sz="1400" dirty="0">
                <a:latin typeface="Cascadia Code" panose="020B0609020000020004" pitchFamily="49" charset="0"/>
                <a:cs typeface="Cascadia Code" panose="020B0609020000020004" pitchFamily="49" charset="0"/>
              </a:rPr>
              <a:t>Regex replace using </a:t>
            </a:r>
            <a:r>
              <a:rPr lang="en-US" sz="1400" dirty="0" err="1">
                <a:latin typeface="Cascadia Code" panose="020B0609020000020004" pitchFamily="49" charset="0"/>
                <a:cs typeface="Cascadia Code" panose="020B0609020000020004" pitchFamily="49" charset="0"/>
              </a:rPr>
              <a:t>abc</a:t>
            </a:r>
            <a:r>
              <a:rPr lang="en-US" sz="1400" dirty="0">
                <a:latin typeface="Cascadia Code" panose="020B0609020000020004" pitchFamily="49" charset="0"/>
                <a:cs typeface="Cascadia Code" panose="020B0609020000020004" pitchFamily="49" charset="0"/>
              </a:rPr>
              <a:t>(.*?) on abcdefxyabc123abc with p</a:t>
            </a:r>
          </a:p>
          <a:p>
            <a:pPr>
              <a:spcBef>
                <a:spcPts val="200"/>
              </a:spcBef>
            </a:pPr>
            <a:r>
              <a:rPr lang="en-US" sz="1400" dirty="0">
                <a:latin typeface="Cascadia Code" panose="020B0609020000020004" pitchFamily="49" charset="0"/>
                <a:cs typeface="Cascadia Code" panose="020B0609020000020004" pitchFamily="49" charset="0"/>
              </a:rPr>
              <a:t>&gt;&gt;</a:t>
            </a:r>
            <a:r>
              <a:rPr lang="en-US" sz="1400" dirty="0" err="1">
                <a:latin typeface="Cascadia Code" panose="020B0609020000020004" pitchFamily="49" charset="0"/>
                <a:cs typeface="Cascadia Code" panose="020B0609020000020004" pitchFamily="49" charset="0"/>
              </a:rPr>
              <a:t>NonGreedy</a:t>
            </a:r>
            <a:r>
              <a:rPr lang="en-US" sz="1400" dirty="0">
                <a:latin typeface="Cascadia Code" panose="020B0609020000020004" pitchFamily="49" charset="0"/>
                <a:cs typeface="Cascadia Code" panose="020B0609020000020004" pitchFamily="49" charset="0"/>
              </a:rPr>
              <a:t> Result is:pdefxyp123p</a:t>
            </a:r>
          </a:p>
        </p:txBody>
      </p:sp>
      <p:cxnSp>
        <p:nvCxnSpPr>
          <p:cNvPr id="6" name="Straight Arrow Connector 5">
            <a:extLst>
              <a:ext uri="{FF2B5EF4-FFF2-40B4-BE49-F238E27FC236}">
                <a16:creationId xmlns:a16="http://schemas.microsoft.com/office/drawing/2014/main" id="{7A628DD9-A8CB-5E06-0144-71FAF35C3299}"/>
              </a:ext>
            </a:extLst>
          </p:cNvPr>
          <p:cNvCxnSpPr>
            <a:cxnSpLocks/>
          </p:cNvCxnSpPr>
          <p:nvPr/>
        </p:nvCxnSpPr>
        <p:spPr>
          <a:xfrm flipV="1">
            <a:off x="3710227" y="4499637"/>
            <a:ext cx="2526113" cy="565744"/>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030071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BB870-4C21-CC52-90B6-9DA3D86A0C50}"/>
              </a:ext>
            </a:extLst>
          </p:cNvPr>
          <p:cNvSpPr>
            <a:spLocks noGrp="1"/>
          </p:cNvSpPr>
          <p:nvPr>
            <p:ph type="title"/>
          </p:nvPr>
        </p:nvSpPr>
        <p:spPr/>
        <p:txBody>
          <a:bodyPr/>
          <a:lstStyle/>
          <a:p>
            <a:r>
              <a:rPr lang="en-US" dirty="0"/>
              <a:t>What is a regular expression</a:t>
            </a:r>
          </a:p>
        </p:txBody>
      </p:sp>
      <p:sp>
        <p:nvSpPr>
          <p:cNvPr id="3" name="Content Placeholder 2">
            <a:extLst>
              <a:ext uri="{FF2B5EF4-FFF2-40B4-BE49-F238E27FC236}">
                <a16:creationId xmlns:a16="http://schemas.microsoft.com/office/drawing/2014/main" id="{9749E313-F8F6-5635-6839-EC76DEAB4C0A}"/>
              </a:ext>
            </a:extLst>
          </p:cNvPr>
          <p:cNvSpPr>
            <a:spLocks noGrp="1"/>
          </p:cNvSpPr>
          <p:nvPr>
            <p:ph idx="1"/>
          </p:nvPr>
        </p:nvSpPr>
        <p:spPr/>
        <p:txBody>
          <a:bodyPr>
            <a:normAutofit lnSpcReduction="10000"/>
          </a:bodyPr>
          <a:lstStyle/>
          <a:p>
            <a:pPr algn="l"/>
            <a:r>
              <a:rPr lang="en-US" b="1" i="0" dirty="0">
                <a:solidFill>
                  <a:srgbClr val="1B1643"/>
                </a:solidFill>
                <a:effectLst/>
                <a:latin typeface="Arial" panose="020B0604020202020204" pitchFamily="34" charset="0"/>
              </a:rPr>
              <a:t>What is </a:t>
            </a:r>
            <a:r>
              <a:rPr lang="en-US" b="1" i="0" dirty="0" err="1">
                <a:solidFill>
                  <a:srgbClr val="1B1643"/>
                </a:solidFill>
                <a:effectLst/>
                <a:latin typeface="Arial" panose="020B0604020202020204" pitchFamily="34" charset="0"/>
              </a:rPr>
              <a:t>RegEx</a:t>
            </a:r>
            <a:r>
              <a:rPr lang="en-US" b="1" i="0" dirty="0">
                <a:solidFill>
                  <a:srgbClr val="1B1643"/>
                </a:solidFill>
                <a:effectLst/>
                <a:latin typeface="Arial" panose="020B0604020202020204" pitchFamily="34" charset="0"/>
              </a:rPr>
              <a:t>?</a:t>
            </a:r>
          </a:p>
          <a:p>
            <a:pPr algn="l"/>
            <a:r>
              <a:rPr lang="en-US" b="0" i="0" dirty="0" err="1">
                <a:solidFill>
                  <a:srgbClr val="1B1643"/>
                </a:solidFill>
                <a:effectLst/>
                <a:latin typeface="Arial" panose="020B0604020202020204" pitchFamily="34" charset="0"/>
              </a:rPr>
              <a:t>RegEx</a:t>
            </a:r>
            <a:r>
              <a:rPr lang="en-US" b="0" i="0" dirty="0">
                <a:solidFill>
                  <a:srgbClr val="1B1643"/>
                </a:solidFill>
                <a:effectLst/>
                <a:latin typeface="Arial" panose="020B0604020202020204" pitchFamily="34" charset="0"/>
              </a:rPr>
              <a:t> is shorthand for "regular expression". It </a:t>
            </a:r>
            <a:r>
              <a:rPr lang="en-US" b="0" i="0" u="none" strike="noStrike" dirty="0">
                <a:solidFill>
                  <a:srgbClr val="687DED"/>
                </a:solidFill>
                <a:effectLst/>
                <a:latin typeface="Arial" panose="020B0604020202020204" pitchFamily="34" charset="0"/>
                <a:hlinkClick r:id="rId2"/>
              </a:rPr>
              <a:t>defines</a:t>
            </a:r>
            <a:r>
              <a:rPr lang="en-US" b="0" i="0" dirty="0">
                <a:solidFill>
                  <a:srgbClr val="1B1643"/>
                </a:solidFill>
                <a:effectLst/>
                <a:latin typeface="Arial" panose="020B0604020202020204" pitchFamily="34" charset="0"/>
              </a:rPr>
              <a:t> a pattern for searching or manipulating strings. For example, if you were looking for the word "gray", but wanted to search both possible spellings ("gray" and "grey") with one search, you could use the regular expression `«gr[ae]y» ` to search for both words at once.  </a:t>
            </a:r>
          </a:p>
          <a:p>
            <a:pPr algn="l"/>
            <a:r>
              <a:rPr lang="en-US" b="1" i="0" dirty="0">
                <a:solidFill>
                  <a:srgbClr val="1B1643"/>
                </a:solidFill>
                <a:effectLst/>
                <a:latin typeface="Arial" panose="020B0604020202020204" pitchFamily="34" charset="0"/>
              </a:rPr>
              <a:t>How is </a:t>
            </a:r>
            <a:r>
              <a:rPr lang="en-US" b="1" i="0" dirty="0" err="1">
                <a:solidFill>
                  <a:srgbClr val="1B1643"/>
                </a:solidFill>
                <a:effectLst/>
                <a:latin typeface="Arial" panose="020B0604020202020204" pitchFamily="34" charset="0"/>
              </a:rPr>
              <a:t>RegEx</a:t>
            </a:r>
            <a:r>
              <a:rPr lang="en-US" b="1" i="0" dirty="0">
                <a:solidFill>
                  <a:srgbClr val="1B1643"/>
                </a:solidFill>
                <a:effectLst/>
                <a:latin typeface="Arial" panose="020B0604020202020204" pitchFamily="34" charset="0"/>
              </a:rPr>
              <a:t> Useful?</a:t>
            </a:r>
          </a:p>
          <a:p>
            <a:pPr algn="l"/>
            <a:r>
              <a:rPr lang="en-US" b="0" i="0" dirty="0">
                <a:solidFill>
                  <a:srgbClr val="1B1643"/>
                </a:solidFill>
                <a:effectLst/>
                <a:latin typeface="Arial" panose="020B0604020202020204" pitchFamily="34" charset="0"/>
              </a:rPr>
              <a:t>"So what?" you might be thinking. "Looks like some old-school database stuff."</a:t>
            </a:r>
          </a:p>
          <a:p>
            <a:pPr algn="l"/>
            <a:r>
              <a:rPr lang="en-US" b="0" i="0" dirty="0">
                <a:solidFill>
                  <a:srgbClr val="1B1643"/>
                </a:solidFill>
                <a:effectLst/>
                <a:latin typeface="Arial" panose="020B0604020202020204" pitchFamily="34" charset="0"/>
              </a:rPr>
              <a:t>Well, what if I told you that this regular expression `«\b[A-Z0-9._%+-]+@[A-Z0-9.-]+\.[A-Z]{2,4}\b»` can be used to validate an email?. Imagine all the code it would take to validate an input as an email address without a regex string. Regex is a handy tool to keep in your toolkit as a web developer, especially its `-g` flag to check results globally.</a:t>
            </a:r>
          </a:p>
          <a:p>
            <a:pPr algn="l"/>
            <a:r>
              <a:rPr lang="en-US" b="0" i="0" dirty="0">
                <a:solidFill>
                  <a:srgbClr val="1B1643"/>
                </a:solidFill>
                <a:effectLst/>
                <a:latin typeface="Arial" panose="020B0604020202020204" pitchFamily="34" charset="0"/>
              </a:rPr>
              <a:t>Some other use cases where </a:t>
            </a:r>
            <a:r>
              <a:rPr lang="en-US" b="0" i="0" dirty="0" err="1">
                <a:solidFill>
                  <a:srgbClr val="1B1643"/>
                </a:solidFill>
                <a:effectLst/>
                <a:latin typeface="Arial" panose="020B0604020202020204" pitchFamily="34" charset="0"/>
              </a:rPr>
              <a:t>RegEx's</a:t>
            </a:r>
            <a:r>
              <a:rPr lang="en-US" b="0" i="0">
                <a:solidFill>
                  <a:srgbClr val="1B1643"/>
                </a:solidFill>
                <a:effectLst/>
                <a:latin typeface="Arial" panose="020B0604020202020204" pitchFamily="34" charset="0"/>
              </a:rPr>
              <a:t> string-matching capabilities can help:</a:t>
            </a:r>
          </a:p>
        </p:txBody>
      </p:sp>
    </p:spTree>
    <p:extLst>
      <p:ext uri="{BB962C8B-B14F-4D97-AF65-F5344CB8AC3E}">
        <p14:creationId xmlns:p14="http://schemas.microsoft.com/office/powerpoint/2010/main" val="3098283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98846-B5B2-1681-3F94-7CCB9369BF2A}"/>
              </a:ext>
            </a:extLst>
          </p:cNvPr>
          <p:cNvSpPr>
            <a:spLocks noGrp="1"/>
          </p:cNvSpPr>
          <p:nvPr>
            <p:ph type="title"/>
          </p:nvPr>
        </p:nvSpPr>
        <p:spPr/>
        <p:txBody>
          <a:bodyPr/>
          <a:lstStyle/>
          <a:p>
            <a:r>
              <a:rPr lang="en-US" dirty="0"/>
              <a:t>Basics</a:t>
            </a:r>
          </a:p>
        </p:txBody>
      </p:sp>
      <p:sp>
        <p:nvSpPr>
          <p:cNvPr id="3" name="Content Placeholder 2">
            <a:extLst>
              <a:ext uri="{FF2B5EF4-FFF2-40B4-BE49-F238E27FC236}">
                <a16:creationId xmlns:a16="http://schemas.microsoft.com/office/drawing/2014/main" id="{271CDE4A-9FC8-7780-0FDB-237F0A2D0444}"/>
              </a:ext>
            </a:extLst>
          </p:cNvPr>
          <p:cNvSpPr>
            <a:spLocks noGrp="1"/>
          </p:cNvSpPr>
          <p:nvPr>
            <p:ph idx="1"/>
          </p:nvPr>
        </p:nvSpPr>
        <p:spPr/>
        <p:txBody>
          <a:bodyPr/>
          <a:lstStyle/>
          <a:p>
            <a:r>
              <a:rPr lang="en-US" dirty="0"/>
              <a:t>A regular expression search pattern is a string (usually) enclosed between two forward slashes </a:t>
            </a:r>
          </a:p>
          <a:p>
            <a:pPr marL="460375" indent="-230188">
              <a:buFont typeface="Arial" panose="020B0604020202020204" pitchFamily="34" charset="0"/>
              <a:buChar char="•"/>
            </a:pPr>
            <a:r>
              <a:rPr lang="en-US" dirty="0"/>
              <a:t>/something/</a:t>
            </a:r>
          </a:p>
          <a:p>
            <a:pPr marL="460375" indent="-230188">
              <a:buFont typeface="Arial" panose="020B0604020202020204" pitchFamily="34" charset="0"/>
              <a:buChar char="•"/>
            </a:pPr>
            <a:r>
              <a:rPr lang="en-US" dirty="0"/>
              <a:t>We say ‘usually’ because some dev languages have classes or helper methods that just have you enter the string “something” … more on that later</a:t>
            </a:r>
          </a:p>
          <a:p>
            <a:pPr marL="230187" indent="0">
              <a:buNone/>
            </a:pPr>
            <a:r>
              <a:rPr lang="en-US" dirty="0"/>
              <a:t>A basic match</a:t>
            </a:r>
          </a:p>
          <a:p>
            <a:pPr marL="230187" indent="0">
              <a:buNone/>
            </a:pPr>
            <a:r>
              <a:rPr lang="en-US" dirty="0"/>
              <a:t>	/</a:t>
            </a:r>
            <a:r>
              <a:rPr lang="en-US" dirty="0" err="1"/>
              <a:t>abc</a:t>
            </a:r>
            <a:r>
              <a:rPr lang="en-US" dirty="0"/>
              <a:t>/ will match ‘</a:t>
            </a:r>
            <a:r>
              <a:rPr lang="en-US" dirty="0" err="1"/>
              <a:t>abc</a:t>
            </a:r>
            <a:r>
              <a:rPr lang="en-US" dirty="0"/>
              <a:t>’ or ‘</a:t>
            </a:r>
            <a:r>
              <a:rPr lang="en-US" dirty="0" err="1"/>
              <a:t>xabc</a:t>
            </a:r>
            <a:r>
              <a:rPr lang="en-US" dirty="0"/>
              <a:t>’ or ‘</a:t>
            </a:r>
            <a:r>
              <a:rPr lang="en-US" dirty="0" err="1"/>
              <a:t>abcdef</a:t>
            </a:r>
            <a:r>
              <a:rPr lang="en-US" dirty="0"/>
              <a:t>’, but NOT ‘ab’ or ‘cab’</a:t>
            </a:r>
          </a:p>
        </p:txBody>
      </p:sp>
    </p:spTree>
    <p:extLst>
      <p:ext uri="{BB962C8B-B14F-4D97-AF65-F5344CB8AC3E}">
        <p14:creationId xmlns:p14="http://schemas.microsoft.com/office/powerpoint/2010/main" val="3814435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61F14-D133-1E0D-C135-F3CC9AC130DB}"/>
              </a:ext>
            </a:extLst>
          </p:cNvPr>
          <p:cNvSpPr>
            <a:spLocks noGrp="1"/>
          </p:cNvSpPr>
          <p:nvPr>
            <p:ph type="title"/>
          </p:nvPr>
        </p:nvSpPr>
        <p:spPr/>
        <p:txBody>
          <a:bodyPr/>
          <a:lstStyle/>
          <a:p>
            <a:r>
              <a:rPr lang="en-US" dirty="0"/>
              <a:t>Special Characters</a:t>
            </a:r>
          </a:p>
        </p:txBody>
      </p:sp>
      <p:sp>
        <p:nvSpPr>
          <p:cNvPr id="3" name="Content Placeholder 2">
            <a:extLst>
              <a:ext uri="{FF2B5EF4-FFF2-40B4-BE49-F238E27FC236}">
                <a16:creationId xmlns:a16="http://schemas.microsoft.com/office/drawing/2014/main" id="{D23D625D-344D-7A94-F629-4026C7C12484}"/>
              </a:ext>
            </a:extLst>
          </p:cNvPr>
          <p:cNvSpPr>
            <a:spLocks noGrp="1"/>
          </p:cNvSpPr>
          <p:nvPr>
            <p:ph idx="1"/>
          </p:nvPr>
        </p:nvSpPr>
        <p:spPr/>
        <p:txBody>
          <a:bodyPr>
            <a:normAutofit fontScale="92500" lnSpcReduction="10000"/>
          </a:bodyPr>
          <a:lstStyle/>
          <a:p>
            <a:r>
              <a:rPr lang="en-US" dirty="0"/>
              <a:t>‘|’: | means OR</a:t>
            </a:r>
          </a:p>
          <a:p>
            <a:pPr marL="401638" indent="-230188">
              <a:buFont typeface="Arial" panose="020B0604020202020204" pitchFamily="34" charset="0"/>
              <a:buChar char="•"/>
            </a:pPr>
            <a:r>
              <a:rPr lang="en-US" dirty="0"/>
              <a:t>/</a:t>
            </a:r>
            <a:r>
              <a:rPr lang="en-US" dirty="0" err="1"/>
              <a:t>abc|def|g</a:t>
            </a:r>
            <a:r>
              <a:rPr lang="en-US" dirty="0"/>
              <a:t>/ matches "</a:t>
            </a:r>
            <a:r>
              <a:rPr lang="en-US" dirty="0" err="1"/>
              <a:t>abc</a:t>
            </a:r>
            <a:r>
              <a:rPr lang="en-US" dirty="0"/>
              <a:t>", "def", or "g"</a:t>
            </a:r>
          </a:p>
          <a:p>
            <a:r>
              <a:rPr lang="en-US" dirty="0"/>
              <a:t>(): Is used for  grouping</a:t>
            </a:r>
          </a:p>
          <a:p>
            <a:pPr marL="401638" indent="-230188">
              <a:lnSpc>
                <a:spcPct val="100000"/>
              </a:lnSpc>
              <a:buFont typeface="Arial" panose="020B0604020202020204" pitchFamily="34" charset="0"/>
              <a:buChar char="•"/>
            </a:pPr>
            <a:r>
              <a:rPr lang="en-US" dirty="0"/>
              <a:t>/</a:t>
            </a:r>
            <a:r>
              <a:rPr lang="en-US" dirty="0" err="1"/>
              <a:t>iP</a:t>
            </a:r>
            <a:r>
              <a:rPr lang="en-US" dirty="0"/>
              <a:t>(</a:t>
            </a:r>
            <a:r>
              <a:rPr lang="en-US" dirty="0" err="1"/>
              <a:t>ad|hone</a:t>
            </a:r>
            <a:r>
              <a:rPr lang="en-US" dirty="0"/>
              <a:t>)/ matches "iPad" or "iPhone“</a:t>
            </a:r>
          </a:p>
          <a:p>
            <a:r>
              <a:rPr lang="en-US" dirty="0"/>
              <a:t>[]: is used for a set of characters</a:t>
            </a:r>
          </a:p>
          <a:p>
            <a:pPr marL="401638" indent="-230188">
              <a:lnSpc>
                <a:spcPct val="100000"/>
              </a:lnSpc>
              <a:buFont typeface="Arial" panose="020B0604020202020204" pitchFamily="34" charset="0"/>
              <a:buChar char="•"/>
            </a:pPr>
            <a:r>
              <a:rPr lang="en-US" dirty="0"/>
              <a:t>/[0-9]/ matches all numeric digits</a:t>
            </a:r>
          </a:p>
          <a:p>
            <a:r>
              <a:rPr lang="en-US" dirty="0"/>
              <a:t>\: starts an escape sequence</a:t>
            </a:r>
          </a:p>
          <a:p>
            <a:r>
              <a:rPr lang="en-US" dirty="0"/>
              <a:t>Many characters must be escaped to match them literally, since regex normally used them as command characters such as    $.[]()^*+?</a:t>
            </a:r>
          </a:p>
          <a:p>
            <a:pPr marL="401638" indent="-230188">
              <a:lnSpc>
                <a:spcPct val="100000"/>
              </a:lnSpc>
              <a:buFont typeface="Arial" panose="020B0604020202020204" pitchFamily="34" charset="0"/>
              <a:buChar char="•"/>
            </a:pPr>
            <a:r>
              <a:rPr lang="en-US" dirty="0"/>
              <a:t>/&lt;</a:t>
            </a:r>
            <a:r>
              <a:rPr lang="en-US" dirty="0" err="1"/>
              <a:t>br</a:t>
            </a:r>
            <a:r>
              <a:rPr lang="en-US" dirty="0"/>
              <a:t> \/&gt;/ matches lines containing &lt;</a:t>
            </a:r>
            <a:r>
              <a:rPr lang="en-US" dirty="0" err="1"/>
              <a:t>br</a:t>
            </a:r>
            <a:r>
              <a:rPr lang="en-US" dirty="0"/>
              <a:t> /&gt; tags</a:t>
            </a:r>
          </a:p>
        </p:txBody>
      </p:sp>
    </p:spTree>
    <p:extLst>
      <p:ext uri="{BB962C8B-B14F-4D97-AF65-F5344CB8AC3E}">
        <p14:creationId xmlns:p14="http://schemas.microsoft.com/office/powerpoint/2010/main" val="1320057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963BB-F0F9-C3D3-A95B-56BF10E7D8B9}"/>
              </a:ext>
            </a:extLst>
          </p:cNvPr>
          <p:cNvSpPr>
            <a:spLocks noGrp="1"/>
          </p:cNvSpPr>
          <p:nvPr>
            <p:ph type="title"/>
          </p:nvPr>
        </p:nvSpPr>
        <p:spPr/>
        <p:txBody>
          <a:bodyPr/>
          <a:lstStyle/>
          <a:p>
            <a:r>
              <a:rPr lang="en-US" dirty="0"/>
              <a:t>Pre-defined regex</a:t>
            </a:r>
          </a:p>
        </p:txBody>
      </p:sp>
      <p:sp>
        <p:nvSpPr>
          <p:cNvPr id="3" name="Content Placeholder 2">
            <a:extLst>
              <a:ext uri="{FF2B5EF4-FFF2-40B4-BE49-F238E27FC236}">
                <a16:creationId xmlns:a16="http://schemas.microsoft.com/office/drawing/2014/main" id="{3D3E127F-286E-F475-86F1-A2B72425F812}"/>
              </a:ext>
            </a:extLst>
          </p:cNvPr>
          <p:cNvSpPr>
            <a:spLocks noGrp="1"/>
          </p:cNvSpPr>
          <p:nvPr>
            <p:ph idx="1"/>
          </p:nvPr>
        </p:nvSpPr>
        <p:spPr/>
        <p:txBody>
          <a:bodyPr>
            <a:normAutofit fontScale="92500" lnSpcReduction="10000"/>
          </a:bodyPr>
          <a:lstStyle/>
          <a:p>
            <a:r>
              <a:rPr lang="en-US" dirty="0"/>
              <a:t>Pre-defined groups</a:t>
            </a:r>
          </a:p>
          <a:p>
            <a:r>
              <a:rPr lang="en-US" dirty="0"/>
              <a:t>\w: Words (similar to [A-z0-9_] )</a:t>
            </a:r>
          </a:p>
          <a:p>
            <a:r>
              <a:rPr lang="en-US" dirty="0"/>
              <a:t>\d: Any digit [0-9]</a:t>
            </a:r>
          </a:p>
          <a:p>
            <a:r>
              <a:rPr lang="en-US" dirty="0"/>
              <a:t>\s: Any whitespace (space, tab, …)</a:t>
            </a:r>
          </a:p>
          <a:p>
            <a:endParaRPr lang="en-US" dirty="0"/>
          </a:p>
          <a:p>
            <a:r>
              <a:rPr lang="en-US" dirty="0"/>
              <a:t>Counting:</a:t>
            </a:r>
          </a:p>
          <a:p>
            <a:r>
              <a:rPr lang="en-US" dirty="0"/>
              <a:t>x{3,}: exactly 3 of x</a:t>
            </a:r>
          </a:p>
          <a:p>
            <a:r>
              <a:rPr lang="en-US" dirty="0"/>
              <a:t>x{1,3}: between 1 and 3 of x</a:t>
            </a:r>
          </a:p>
          <a:p>
            <a:endParaRPr lang="en-US" dirty="0"/>
          </a:p>
          <a:p>
            <a:r>
              <a:rPr lang="en-US" dirty="0"/>
              <a:t>And many more!</a:t>
            </a:r>
          </a:p>
        </p:txBody>
      </p:sp>
    </p:spTree>
    <p:extLst>
      <p:ext uri="{BB962C8B-B14F-4D97-AF65-F5344CB8AC3E}">
        <p14:creationId xmlns:p14="http://schemas.microsoft.com/office/powerpoint/2010/main" val="2209145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02C2-6751-B079-77B2-4DAEBDCAD0E2}"/>
              </a:ext>
            </a:extLst>
          </p:cNvPr>
          <p:cNvSpPr>
            <a:spLocks noGrp="1"/>
          </p:cNvSpPr>
          <p:nvPr>
            <p:ph type="title"/>
          </p:nvPr>
        </p:nvSpPr>
        <p:spPr/>
        <p:txBody>
          <a:bodyPr/>
          <a:lstStyle/>
          <a:p>
            <a:r>
              <a:rPr lang="en-US" dirty="0"/>
              <a:t>Anchors</a:t>
            </a:r>
          </a:p>
        </p:txBody>
      </p:sp>
      <p:sp>
        <p:nvSpPr>
          <p:cNvPr id="3" name="Content Placeholder 2">
            <a:extLst>
              <a:ext uri="{FF2B5EF4-FFF2-40B4-BE49-F238E27FC236}">
                <a16:creationId xmlns:a16="http://schemas.microsoft.com/office/drawing/2014/main" id="{6074BB8B-7607-D3B7-EB15-E5819AFC26FB}"/>
              </a:ext>
            </a:extLst>
          </p:cNvPr>
          <p:cNvSpPr>
            <a:spLocks noGrp="1"/>
          </p:cNvSpPr>
          <p:nvPr>
            <p:ph idx="1"/>
          </p:nvPr>
        </p:nvSpPr>
        <p:spPr/>
        <p:txBody>
          <a:bodyPr/>
          <a:lstStyle/>
          <a:p>
            <a:r>
              <a:rPr lang="en-US" dirty="0"/>
              <a:t>Additional special characters can be used to match the start of a string or the end of a string</a:t>
            </a:r>
          </a:p>
          <a:p>
            <a:r>
              <a:rPr lang="en-US" dirty="0"/>
              <a:t>^: Anchors to the start of a string</a:t>
            </a:r>
          </a:p>
          <a:p>
            <a:r>
              <a:rPr lang="en-US" dirty="0"/>
              <a:t>$: Anchors to the end of a string</a:t>
            </a:r>
          </a:p>
          <a:p>
            <a:endParaRPr lang="en-US" dirty="0"/>
          </a:p>
          <a:p>
            <a:r>
              <a:rPr lang="en-US" dirty="0"/>
              <a:t>So, /^a/ matches the FIRST ‘a’ in </a:t>
            </a:r>
            <a:r>
              <a:rPr lang="en-US" dirty="0" err="1"/>
              <a:t>abca</a:t>
            </a:r>
            <a:r>
              <a:rPr lang="en-US" dirty="0"/>
              <a:t>,</a:t>
            </a:r>
          </a:p>
          <a:p>
            <a:r>
              <a:rPr lang="en-US" dirty="0"/>
              <a:t>And</a:t>
            </a:r>
          </a:p>
          <a:p>
            <a:r>
              <a:rPr lang="en-US" dirty="0"/>
              <a:t>/c$/ matches the last ‘c’ in </a:t>
            </a:r>
            <a:r>
              <a:rPr lang="en-US" dirty="0" err="1"/>
              <a:t>cabc</a:t>
            </a:r>
            <a:endParaRPr lang="en-US" dirty="0"/>
          </a:p>
        </p:txBody>
      </p:sp>
    </p:spTree>
    <p:extLst>
      <p:ext uri="{BB962C8B-B14F-4D97-AF65-F5344CB8AC3E}">
        <p14:creationId xmlns:p14="http://schemas.microsoft.com/office/powerpoint/2010/main" val="536026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E6609-270D-8764-D3F5-B5C7CC2E5D93}"/>
              </a:ext>
            </a:extLst>
          </p:cNvPr>
          <p:cNvSpPr>
            <a:spLocks noGrp="1"/>
          </p:cNvSpPr>
          <p:nvPr>
            <p:ph type="title"/>
          </p:nvPr>
        </p:nvSpPr>
        <p:spPr/>
        <p:txBody>
          <a:bodyPr/>
          <a:lstStyle/>
          <a:p>
            <a:r>
              <a:rPr lang="en-US" dirty="0"/>
              <a:t>How much of the string to capture?</a:t>
            </a:r>
          </a:p>
        </p:txBody>
      </p:sp>
      <p:sp>
        <p:nvSpPr>
          <p:cNvPr id="3" name="Content Placeholder 2">
            <a:extLst>
              <a:ext uri="{FF2B5EF4-FFF2-40B4-BE49-F238E27FC236}">
                <a16:creationId xmlns:a16="http://schemas.microsoft.com/office/drawing/2014/main" id="{275AA5E0-F192-39B0-36CD-C25D8A180552}"/>
              </a:ext>
            </a:extLst>
          </p:cNvPr>
          <p:cNvSpPr>
            <a:spLocks noGrp="1"/>
          </p:cNvSpPr>
          <p:nvPr>
            <p:ph idx="1"/>
          </p:nvPr>
        </p:nvSpPr>
        <p:spPr/>
        <p:txBody>
          <a:bodyPr/>
          <a:lstStyle/>
          <a:p>
            <a:r>
              <a:rPr lang="en-US" dirty="0"/>
              <a:t>Match the whole string</a:t>
            </a:r>
          </a:p>
          <a:p>
            <a:r>
              <a:rPr lang="en-US" dirty="0"/>
              <a:t>String: </a:t>
            </a:r>
            <a:r>
              <a:rPr lang="en-US" dirty="0" err="1"/>
              <a:t>abcdefabc</a:t>
            </a:r>
            <a:endParaRPr lang="en-US" dirty="0"/>
          </a:p>
          <a:p>
            <a:r>
              <a:rPr lang="en-US" dirty="0"/>
              <a:t>Regex: /</a:t>
            </a:r>
            <a:r>
              <a:rPr lang="en-US" dirty="0" err="1"/>
              <a:t>abc</a:t>
            </a:r>
            <a:r>
              <a:rPr lang="en-US" dirty="0"/>
              <a:t>/</a:t>
            </a:r>
          </a:p>
          <a:p>
            <a:r>
              <a:rPr lang="en-US" dirty="0"/>
              <a:t>Matches: </a:t>
            </a:r>
            <a:r>
              <a:rPr lang="en-US" dirty="0" err="1">
                <a:highlight>
                  <a:srgbClr val="00FF00"/>
                </a:highlight>
              </a:rPr>
              <a:t>abc</a:t>
            </a:r>
            <a:r>
              <a:rPr lang="en-US" dirty="0" err="1"/>
              <a:t>defabc</a:t>
            </a:r>
            <a:r>
              <a:rPr lang="en-US" dirty="0"/>
              <a:t> (matches the 1</a:t>
            </a:r>
            <a:r>
              <a:rPr lang="en-US" baseline="30000" dirty="0"/>
              <a:t>st</a:t>
            </a:r>
            <a:r>
              <a:rPr lang="en-US" dirty="0"/>
              <a:t> find)</a:t>
            </a:r>
          </a:p>
          <a:p>
            <a:r>
              <a:rPr lang="en-US" dirty="0"/>
              <a:t>Regex: /</a:t>
            </a:r>
            <a:r>
              <a:rPr lang="en-US" dirty="0" err="1"/>
              <a:t>abc</a:t>
            </a:r>
            <a:r>
              <a:rPr lang="en-US" dirty="0"/>
              <a:t>(.*)/</a:t>
            </a:r>
          </a:p>
          <a:p>
            <a:r>
              <a:rPr lang="en-US" dirty="0"/>
              <a:t>Matches: </a:t>
            </a:r>
            <a:r>
              <a:rPr lang="en-US" dirty="0" err="1">
                <a:highlight>
                  <a:srgbClr val="00FF00"/>
                </a:highlight>
              </a:rPr>
              <a:t>abcdefabc</a:t>
            </a:r>
            <a:r>
              <a:rPr lang="en-US" dirty="0"/>
              <a:t> (matches the 1</a:t>
            </a:r>
            <a:r>
              <a:rPr lang="en-US" baseline="30000" dirty="0"/>
              <a:t>st</a:t>
            </a:r>
            <a:r>
              <a:rPr lang="en-US" dirty="0"/>
              <a:t> find AND EVERYTHING AFTER aka greedy match)</a:t>
            </a:r>
          </a:p>
          <a:p>
            <a:r>
              <a:rPr lang="en-US" dirty="0"/>
              <a:t>Regex: /</a:t>
            </a:r>
            <a:r>
              <a:rPr lang="en-US" dirty="0" err="1"/>
              <a:t>abc</a:t>
            </a:r>
            <a:r>
              <a:rPr lang="en-US" dirty="0"/>
              <a:t>(.*?)/</a:t>
            </a:r>
          </a:p>
          <a:p>
            <a:r>
              <a:rPr lang="en-US" dirty="0"/>
              <a:t>Matches: </a:t>
            </a:r>
            <a:r>
              <a:rPr lang="en-US" dirty="0" err="1">
                <a:highlight>
                  <a:srgbClr val="00FF00"/>
                </a:highlight>
              </a:rPr>
              <a:t>abc</a:t>
            </a:r>
            <a:r>
              <a:rPr lang="en-US" dirty="0" err="1"/>
              <a:t>def</a:t>
            </a:r>
            <a:r>
              <a:rPr lang="en-US" dirty="0" err="1">
                <a:highlight>
                  <a:srgbClr val="00FF00"/>
                </a:highlight>
              </a:rPr>
              <a:t>abc</a:t>
            </a:r>
            <a:r>
              <a:rPr lang="en-US" dirty="0"/>
              <a:t> (matches the 1</a:t>
            </a:r>
            <a:r>
              <a:rPr lang="en-US" baseline="30000" dirty="0"/>
              <a:t>st</a:t>
            </a:r>
            <a:r>
              <a:rPr lang="en-US" dirty="0"/>
              <a:t> find, and stops, but continues to find other matches [non greedy])</a:t>
            </a:r>
          </a:p>
          <a:p>
            <a:endParaRPr lang="en-US" dirty="0"/>
          </a:p>
          <a:p>
            <a:endParaRPr lang="en-US" dirty="0"/>
          </a:p>
        </p:txBody>
      </p:sp>
    </p:spTree>
    <p:extLst>
      <p:ext uri="{BB962C8B-B14F-4D97-AF65-F5344CB8AC3E}">
        <p14:creationId xmlns:p14="http://schemas.microsoft.com/office/powerpoint/2010/main" val="6738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39A37-B5B5-4C22-AF32-3B41D9614738}"/>
              </a:ext>
            </a:extLst>
          </p:cNvPr>
          <p:cNvSpPr>
            <a:spLocks noGrp="1"/>
          </p:cNvSpPr>
          <p:nvPr>
            <p:ph type="title"/>
          </p:nvPr>
        </p:nvSpPr>
        <p:spPr/>
        <p:txBody>
          <a:bodyPr/>
          <a:lstStyle/>
          <a:p>
            <a:r>
              <a:rPr lang="en-US" dirty="0"/>
              <a:t>But can’t I just do a search?</a:t>
            </a:r>
          </a:p>
        </p:txBody>
      </p:sp>
      <p:sp>
        <p:nvSpPr>
          <p:cNvPr id="3" name="Content Placeholder 2">
            <a:extLst>
              <a:ext uri="{FF2B5EF4-FFF2-40B4-BE49-F238E27FC236}">
                <a16:creationId xmlns:a16="http://schemas.microsoft.com/office/drawing/2014/main" id="{CB46569A-FEF3-C72F-88AF-D24B6CEB9761}"/>
              </a:ext>
            </a:extLst>
          </p:cNvPr>
          <p:cNvSpPr>
            <a:spLocks noGrp="1"/>
          </p:cNvSpPr>
          <p:nvPr>
            <p:ph sz="half" idx="1"/>
          </p:nvPr>
        </p:nvSpPr>
        <p:spPr/>
        <p:txBody>
          <a:bodyPr/>
          <a:lstStyle/>
          <a:p>
            <a:r>
              <a:rPr lang="en-US" dirty="0"/>
              <a:t>For somethings, yes, but regex allows some easy syntax for complex pattern matching</a:t>
            </a:r>
          </a:p>
          <a:p>
            <a:r>
              <a:rPr lang="en-US" dirty="0"/>
              <a:t>For example, what if you wanted to validate a correct format for SSN?</a:t>
            </a:r>
          </a:p>
          <a:p>
            <a:r>
              <a:rPr lang="en-US" dirty="0"/>
              <a:t>3numbers-2numbers-4numbers:</a:t>
            </a:r>
          </a:p>
          <a:p>
            <a:r>
              <a:rPr lang="en-US" dirty="0"/>
              <a:t>Try in code, or use this:</a:t>
            </a:r>
            <a:br>
              <a:rPr lang="en-US" dirty="0"/>
            </a:br>
            <a:endParaRPr lang="en-US" dirty="0"/>
          </a:p>
          <a:p>
            <a:r>
              <a:rPr lang="en-US" sz="1800" dirty="0">
                <a:effectLst/>
                <a:latin typeface="Calibri" panose="020F0502020204030204" pitchFamily="34" charset="0"/>
              </a:rPr>
              <a:t>/[0-9]{3}-[0-9]{2}-[0-9]{4}/</a:t>
            </a:r>
            <a:endParaRPr lang="en-US" dirty="0"/>
          </a:p>
        </p:txBody>
      </p:sp>
      <p:sp>
        <p:nvSpPr>
          <p:cNvPr id="4" name="Content Placeholder 3">
            <a:extLst>
              <a:ext uri="{FF2B5EF4-FFF2-40B4-BE49-F238E27FC236}">
                <a16:creationId xmlns:a16="http://schemas.microsoft.com/office/drawing/2014/main" id="{ECCB6D67-0503-C5A2-9F82-31684308332D}"/>
              </a:ext>
            </a:extLst>
          </p:cNvPr>
          <p:cNvSpPr>
            <a:spLocks noGrp="1"/>
          </p:cNvSpPr>
          <p:nvPr>
            <p:ph sz="half" idx="2"/>
          </p:nvPr>
        </p:nvSpPr>
        <p:spPr/>
        <p:txBody>
          <a:bodyPr/>
          <a:lstStyle/>
          <a:p>
            <a:r>
              <a:rPr lang="en-US" dirty="0"/>
              <a:t>More complex: If you wanted to validate if an email address was in the correct format?</a:t>
            </a:r>
          </a:p>
          <a:p>
            <a:r>
              <a:rPr lang="en-US" dirty="0" err="1">
                <a:hlinkClick r:id="rId2"/>
              </a:rPr>
              <a:t>sometextandnumbers@domain.tla</a:t>
            </a:r>
            <a:endParaRPr lang="en-US" dirty="0"/>
          </a:p>
          <a:p>
            <a:endParaRPr lang="en-US" dirty="0"/>
          </a:p>
          <a:p>
            <a:r>
              <a:rPr lang="en-US" dirty="0"/>
              <a:t>Try that in code</a:t>
            </a:r>
          </a:p>
          <a:p>
            <a:r>
              <a:rPr lang="en-US" dirty="0"/>
              <a:t>And then try this:</a:t>
            </a:r>
          </a:p>
          <a:p>
            <a:r>
              <a:rPr lang="en-US" dirty="0"/>
              <a:t>/</a:t>
            </a:r>
            <a:r>
              <a:rPr lang="en-US" sz="1800" dirty="0">
                <a:effectLst/>
                <a:latin typeface="Calibri" panose="020F0502020204030204" pitchFamily="34" charset="0"/>
              </a:rPr>
              <a:t> [A-z0-9._%-]+@[A-z0-9.-]+\.[A-z]{2,4}/</a:t>
            </a:r>
            <a:endParaRPr lang="en-US" dirty="0"/>
          </a:p>
          <a:p>
            <a:endParaRPr lang="en-US" dirty="0"/>
          </a:p>
        </p:txBody>
      </p:sp>
      <p:sp>
        <p:nvSpPr>
          <p:cNvPr id="5" name="TextBox 4">
            <a:extLst>
              <a:ext uri="{FF2B5EF4-FFF2-40B4-BE49-F238E27FC236}">
                <a16:creationId xmlns:a16="http://schemas.microsoft.com/office/drawing/2014/main" id="{77AFD203-33AF-E29D-C6DD-0B7C246E4641}"/>
              </a:ext>
            </a:extLst>
          </p:cNvPr>
          <p:cNvSpPr txBox="1"/>
          <p:nvPr/>
        </p:nvSpPr>
        <p:spPr>
          <a:xfrm>
            <a:off x="6442364" y="5493327"/>
            <a:ext cx="5437909" cy="369332"/>
          </a:xfrm>
          <a:prstGeom prst="rect">
            <a:avLst/>
          </a:prstGeom>
          <a:noFill/>
        </p:spPr>
        <p:txBody>
          <a:bodyPr wrap="square" rtlCol="0">
            <a:spAutoFit/>
          </a:bodyPr>
          <a:lstStyle/>
          <a:p>
            <a:r>
              <a:rPr lang="en-US" dirty="0"/>
              <a:t>/[\w._%-]+@[\w.-]+\.[A-z]{2,4}/</a:t>
            </a:r>
          </a:p>
        </p:txBody>
      </p:sp>
    </p:spTree>
    <p:extLst>
      <p:ext uri="{BB962C8B-B14F-4D97-AF65-F5344CB8AC3E}">
        <p14:creationId xmlns:p14="http://schemas.microsoft.com/office/powerpoint/2010/main" val="3825548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 calcmode="lin" valueType="num">
                                      <p:cBhvr additive="base">
                                        <p:cTn id="1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BCD63-EF5E-7180-0205-2AA49DF39DB1}"/>
              </a:ext>
            </a:extLst>
          </p:cNvPr>
          <p:cNvSpPr>
            <a:spLocks noGrp="1"/>
          </p:cNvSpPr>
          <p:nvPr>
            <p:ph type="title"/>
          </p:nvPr>
        </p:nvSpPr>
        <p:spPr/>
        <p:txBody>
          <a:bodyPr/>
          <a:lstStyle/>
          <a:p>
            <a:r>
              <a:rPr lang="en-US" dirty="0"/>
              <a:t>Try and learn</a:t>
            </a:r>
          </a:p>
        </p:txBody>
      </p:sp>
      <p:sp>
        <p:nvSpPr>
          <p:cNvPr id="3" name="Content Placeholder 2">
            <a:extLst>
              <a:ext uri="{FF2B5EF4-FFF2-40B4-BE49-F238E27FC236}">
                <a16:creationId xmlns:a16="http://schemas.microsoft.com/office/drawing/2014/main" id="{F208464A-6E5E-167A-E8BC-4AFC945DF6CE}"/>
              </a:ext>
            </a:extLst>
          </p:cNvPr>
          <p:cNvSpPr>
            <a:spLocks noGrp="1"/>
          </p:cNvSpPr>
          <p:nvPr>
            <p:ph sz="half" idx="1"/>
          </p:nvPr>
        </p:nvSpPr>
        <p:spPr/>
        <p:txBody>
          <a:bodyPr/>
          <a:lstStyle/>
          <a:p>
            <a:r>
              <a:rPr lang="en-US" dirty="0"/>
              <a:t>String with numbers only:</a:t>
            </a:r>
          </a:p>
          <a:p>
            <a:r>
              <a:rPr lang="en-US" dirty="0"/>
              <a:t>E.g. 250 works, SWEN-250 fails</a:t>
            </a:r>
          </a:p>
          <a:p>
            <a:r>
              <a:rPr lang="en-US" dirty="0"/>
              <a:t>Numeric Seq:</a:t>
            </a:r>
          </a:p>
          <a:p>
            <a:r>
              <a:rPr lang="en-US" dirty="0"/>
              <a:t>Time Format</a:t>
            </a:r>
          </a:p>
          <a:p>
            <a:r>
              <a:rPr lang="en-US" dirty="0"/>
              <a:t>E.g. 08:20 or 10:32</a:t>
            </a:r>
          </a:p>
          <a:p>
            <a:endParaRPr lang="en-US" dirty="0"/>
          </a:p>
        </p:txBody>
      </p:sp>
      <p:sp>
        <p:nvSpPr>
          <p:cNvPr id="4" name="Content Placeholder 3">
            <a:extLst>
              <a:ext uri="{FF2B5EF4-FFF2-40B4-BE49-F238E27FC236}">
                <a16:creationId xmlns:a16="http://schemas.microsoft.com/office/drawing/2014/main" id="{21DD0296-121F-10F2-8C09-D144A4B072B6}"/>
              </a:ext>
            </a:extLst>
          </p:cNvPr>
          <p:cNvSpPr>
            <a:spLocks noGrp="1"/>
          </p:cNvSpPr>
          <p:nvPr>
            <p:ph sz="half" idx="2"/>
          </p:nvPr>
        </p:nvSpPr>
        <p:spPr/>
        <p:txBody>
          <a:bodyPr/>
          <a:lstStyle/>
          <a:p>
            <a:r>
              <a:rPr lang="en-US" dirty="0"/>
              <a:t>Does an address contain avenue (any variation)</a:t>
            </a:r>
          </a:p>
          <a:p>
            <a:r>
              <a:rPr lang="en-US" dirty="0"/>
              <a:t>i.e. av or </a:t>
            </a:r>
            <a:r>
              <a:rPr lang="en-US" dirty="0" err="1"/>
              <a:t>ave</a:t>
            </a:r>
            <a:r>
              <a:rPr lang="en-US" dirty="0"/>
              <a:t> or avenue</a:t>
            </a:r>
          </a:p>
        </p:txBody>
      </p:sp>
      <p:sp>
        <p:nvSpPr>
          <p:cNvPr id="6" name="TextBox 5">
            <a:extLst>
              <a:ext uri="{FF2B5EF4-FFF2-40B4-BE49-F238E27FC236}">
                <a16:creationId xmlns:a16="http://schemas.microsoft.com/office/drawing/2014/main" id="{9B0EC58D-6C79-E728-7DEB-6916DD3C2666}"/>
              </a:ext>
            </a:extLst>
          </p:cNvPr>
          <p:cNvSpPr txBox="1"/>
          <p:nvPr/>
        </p:nvSpPr>
        <p:spPr>
          <a:xfrm>
            <a:off x="992459" y="5330283"/>
            <a:ext cx="9199756" cy="646331"/>
          </a:xfrm>
          <a:prstGeom prst="rect">
            <a:avLst/>
          </a:prstGeom>
          <a:noFill/>
        </p:spPr>
        <p:txBody>
          <a:bodyPr wrap="square" rtlCol="0">
            <a:spAutoFit/>
          </a:bodyPr>
          <a:lstStyle/>
          <a:p>
            <a:r>
              <a:rPr lang="en-US" dirty="0">
                <a:hlinkClick r:id="rId3"/>
              </a:rPr>
              <a:t>http://www.regex101.com</a:t>
            </a:r>
            <a:endParaRPr lang="en-US" dirty="0"/>
          </a:p>
          <a:p>
            <a:endParaRPr lang="en-US" dirty="0"/>
          </a:p>
        </p:txBody>
      </p:sp>
    </p:spTree>
    <p:extLst>
      <p:ext uri="{BB962C8B-B14F-4D97-AF65-F5344CB8AC3E}">
        <p14:creationId xmlns:p14="http://schemas.microsoft.com/office/powerpoint/2010/main" val="106331664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1713</TotalTime>
  <Words>1404</Words>
  <Application>Microsoft Office PowerPoint</Application>
  <PresentationFormat>Widescreen</PresentationFormat>
  <Paragraphs>161</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Aptos</vt:lpstr>
      <vt:lpstr>Arial</vt:lpstr>
      <vt:lpstr>Calibri</vt:lpstr>
      <vt:lpstr>Calibri Light</vt:lpstr>
      <vt:lpstr>Cascadia Code</vt:lpstr>
      <vt:lpstr>Cascadia Code SemiBold</vt:lpstr>
      <vt:lpstr>Retrospect</vt:lpstr>
      <vt:lpstr>Regular Expressions</vt:lpstr>
      <vt:lpstr>What is a regular expression</vt:lpstr>
      <vt:lpstr>Basics</vt:lpstr>
      <vt:lpstr>Special Characters</vt:lpstr>
      <vt:lpstr>Pre-defined regex</vt:lpstr>
      <vt:lpstr>Anchors</vt:lpstr>
      <vt:lpstr>How much of the string to capture?</vt:lpstr>
      <vt:lpstr>But can’t I just do a search?</vt:lpstr>
      <vt:lpstr>Try and learn</vt:lpstr>
      <vt:lpstr>And much, much more …</vt:lpstr>
      <vt:lpstr>Regex in C++</vt:lpstr>
      <vt:lpstr>Regex in C++</vt:lpstr>
      <vt:lpstr>Regex in C++</vt:lpstr>
      <vt:lpstr>Sample results …</vt:lpstr>
      <vt:lpstr>Sample results … Greedy and non-greedy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Kal Rabb</dc:creator>
  <cp:lastModifiedBy>Kal Rabb</cp:lastModifiedBy>
  <cp:revision>6</cp:revision>
  <dcterms:created xsi:type="dcterms:W3CDTF">2023-01-02T14:24:21Z</dcterms:created>
  <dcterms:modified xsi:type="dcterms:W3CDTF">2024-04-14T12:20:29Z</dcterms:modified>
</cp:coreProperties>
</file>